
<file path=[Content_Types].xml><?xml version="1.0" encoding="utf-8"?>
<Types xmlns="http://schemas.openxmlformats.org/package/2006/content-types">
  <Default Extension="jpeg" ContentType="image/jpeg"/>
  <Default Extension="jpg" ContentType="image/jpeg"/>
  <Default Extension="pdf" ContentType="application/pdf"/>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4" r:id="rId1"/>
  </p:sldMasterIdLst>
  <p:notesMasterIdLst>
    <p:notesMasterId r:id="rId23"/>
  </p:notesMasterIdLst>
  <p:sldIdLst>
    <p:sldId id="276" r:id="rId2"/>
    <p:sldId id="256" r:id="rId3"/>
    <p:sldId id="260" r:id="rId4"/>
    <p:sldId id="257" r:id="rId5"/>
    <p:sldId id="278" r:id="rId6"/>
    <p:sldId id="258" r:id="rId7"/>
    <p:sldId id="259" r:id="rId8"/>
    <p:sldId id="261" r:id="rId9"/>
    <p:sldId id="277" r:id="rId10"/>
    <p:sldId id="263" r:id="rId11"/>
    <p:sldId id="274" r:id="rId12"/>
    <p:sldId id="269" r:id="rId13"/>
    <p:sldId id="271" r:id="rId14"/>
    <p:sldId id="275" r:id="rId15"/>
    <p:sldId id="264" r:id="rId16"/>
    <p:sldId id="265" r:id="rId17"/>
    <p:sldId id="266" r:id="rId18"/>
    <p:sldId id="267" r:id="rId19"/>
    <p:sldId id="268" r:id="rId20"/>
    <p:sldId id="272" r:id="rId21"/>
    <p:sldId id="273"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7973A"/>
    <a:srgbClr val="8ED14E"/>
    <a:srgbClr val="5F8C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autoAdjust="0"/>
    <p:restoredTop sz="80851" autoAdjust="0"/>
  </p:normalViewPr>
  <p:slideViewPr>
    <p:cSldViewPr snapToGrid="0">
      <p:cViewPr varScale="1">
        <p:scale>
          <a:sx n="86" d="100"/>
          <a:sy n="86" d="100"/>
        </p:scale>
        <p:origin x="1200" y="20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DBAC5B-552A-4096-B503-F19FE16BBA85}" type="datetimeFigureOut">
              <a:rPr lang="en-GB" smtClean="0"/>
              <a:t>06/01/2020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074EF1-2BED-409C-806F-CFBB17784465}" type="slidenum">
              <a:rPr lang="en-GB" smtClean="0"/>
              <a:t>‹#›</a:t>
            </a:fld>
            <a:endParaRPr lang="en-GB"/>
          </a:p>
        </p:txBody>
      </p:sp>
    </p:spTree>
    <p:extLst>
      <p:ext uri="{BB962C8B-B14F-4D97-AF65-F5344CB8AC3E}">
        <p14:creationId xmlns:p14="http://schemas.microsoft.com/office/powerpoint/2010/main" val="3338534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photomacrography.net/forum/viewtopic.php?t=11429"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gurdon.cam.ac.uk/research/stjohnston"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sciencedirect.com/science/article/pii/S1359644618300801"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ommons.wikimedia.org/wiki/File:Die_Frau_als_Haus%C3%A4rztin_(1911)_010_R%C3%BCckenmarksnerven.png"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gurdon.cam.ac.uk/research/brand"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ommons.wikimedia.org/wiki/File:ColoLavage1.gif"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epfl.ch/labs/lemaitrelab/lemaitre-lab/research/" TargetMode="External"/><Relationship Id="rId5" Type="http://schemas.openxmlformats.org/officeDocument/2006/relationships/hyperlink" Target="https://www.cshlpress.com/default.tpl?cart=1571237740254791062&amp;fromlink=T&amp;linkaction=full&amp;linksortby=oop_title&amp;--eqSKUdatarq=850" TargetMode="External"/><Relationship Id="rId4" Type="http://schemas.openxmlformats.org/officeDocument/2006/relationships/hyperlink" Target="https://decryptingvillus.quadram.ac.uk/"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flymove.uni-muenster.de/genetics/flies/lifecycle/LifeCyclePict/life_cycle.jp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B074EF1-2BED-409C-806F-CFBB17784465}" type="slidenum">
              <a:rPr lang="en-GB" smtClean="0"/>
              <a:t>1</a:t>
            </a:fld>
            <a:endParaRPr lang="en-GB"/>
          </a:p>
        </p:txBody>
      </p:sp>
    </p:spTree>
    <p:extLst>
      <p:ext uri="{BB962C8B-B14F-4D97-AF65-F5344CB8AC3E}">
        <p14:creationId xmlns:p14="http://schemas.microsoft.com/office/powerpoint/2010/main" val="29218895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slide shows which parts of the larva develop into</a:t>
            </a:r>
            <a:r>
              <a:rPr lang="en-GB" baseline="0" dirty="0"/>
              <a:t> the recognisable features of the adult fly.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details of how fruit flies develop is the subject of many research projects which ultimately aim to understand how development happens in many organisms.</a:t>
            </a:r>
          </a:p>
          <a:p>
            <a:endParaRPr lang="en-GB" dirty="0"/>
          </a:p>
        </p:txBody>
      </p:sp>
      <p:sp>
        <p:nvSpPr>
          <p:cNvPr id="4" name="Slide Number Placeholder 3"/>
          <p:cNvSpPr>
            <a:spLocks noGrp="1"/>
          </p:cNvSpPr>
          <p:nvPr>
            <p:ph type="sldNum" sz="quarter" idx="10"/>
          </p:nvPr>
        </p:nvSpPr>
        <p:spPr/>
        <p:txBody>
          <a:bodyPr/>
          <a:lstStyle/>
          <a:p>
            <a:fld id="{7B074EF1-2BED-409C-806F-CFBB17784465}" type="slidenum">
              <a:rPr lang="en-GB" smtClean="0"/>
              <a:t>10</a:t>
            </a:fld>
            <a:endParaRPr lang="en-GB"/>
          </a:p>
        </p:txBody>
      </p:sp>
    </p:spTree>
    <p:extLst>
      <p:ext uri="{BB962C8B-B14F-4D97-AF65-F5344CB8AC3E}">
        <p14:creationId xmlns:p14="http://schemas.microsoft.com/office/powerpoint/2010/main" val="4021554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items are also listed on the student instructions.</a:t>
            </a:r>
          </a:p>
        </p:txBody>
      </p:sp>
      <p:sp>
        <p:nvSpPr>
          <p:cNvPr id="4" name="Slide Number Placeholder 3"/>
          <p:cNvSpPr>
            <a:spLocks noGrp="1"/>
          </p:cNvSpPr>
          <p:nvPr>
            <p:ph type="sldNum" sz="quarter" idx="5"/>
          </p:nvPr>
        </p:nvSpPr>
        <p:spPr/>
        <p:txBody>
          <a:bodyPr/>
          <a:lstStyle/>
          <a:p>
            <a:fld id="{7B074EF1-2BED-409C-806F-CFBB17784465}" type="slidenum">
              <a:rPr lang="en-GB" smtClean="0"/>
              <a:t>11</a:t>
            </a:fld>
            <a:endParaRPr lang="en-GB"/>
          </a:p>
        </p:txBody>
      </p:sp>
    </p:spTree>
    <p:extLst>
      <p:ext uri="{BB962C8B-B14F-4D97-AF65-F5344CB8AC3E}">
        <p14:creationId xmlns:p14="http://schemas.microsoft.com/office/powerpoint/2010/main" val="818098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B074EF1-2BED-409C-806F-CFBB17784465}" type="slidenum">
              <a:rPr lang="en-GB" smtClean="0"/>
              <a:t>12</a:t>
            </a:fld>
            <a:endParaRPr lang="en-GB"/>
          </a:p>
        </p:txBody>
      </p:sp>
    </p:spTree>
    <p:extLst>
      <p:ext uri="{BB962C8B-B14F-4D97-AF65-F5344CB8AC3E}">
        <p14:creationId xmlns:p14="http://schemas.microsoft.com/office/powerpoint/2010/main" val="4248355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B074EF1-2BED-409C-806F-CFBB17784465}" type="slidenum">
              <a:rPr lang="en-GB" smtClean="0"/>
              <a:t>13</a:t>
            </a:fld>
            <a:endParaRPr lang="en-GB"/>
          </a:p>
        </p:txBody>
      </p:sp>
    </p:spTree>
    <p:extLst>
      <p:ext uri="{BB962C8B-B14F-4D97-AF65-F5344CB8AC3E}">
        <p14:creationId xmlns:p14="http://schemas.microsoft.com/office/powerpoint/2010/main" val="2745998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B074EF1-2BED-409C-806F-CFBB17784465}" type="slidenum">
              <a:rPr lang="en-GB" smtClean="0"/>
              <a:t>14</a:t>
            </a:fld>
            <a:endParaRPr lang="en-GB"/>
          </a:p>
        </p:txBody>
      </p:sp>
    </p:spTree>
    <p:extLst>
      <p:ext uri="{BB962C8B-B14F-4D97-AF65-F5344CB8AC3E}">
        <p14:creationId xmlns:p14="http://schemas.microsoft.com/office/powerpoint/2010/main" val="3371322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B074EF1-2BED-409C-806F-CFBB17784465}" type="slidenum">
              <a:rPr lang="en-GB" smtClean="0"/>
              <a:t>15</a:t>
            </a:fld>
            <a:endParaRPr lang="en-GB"/>
          </a:p>
        </p:txBody>
      </p:sp>
    </p:spTree>
    <p:extLst>
      <p:ext uri="{BB962C8B-B14F-4D97-AF65-F5344CB8AC3E}">
        <p14:creationId xmlns:p14="http://schemas.microsoft.com/office/powerpoint/2010/main" val="32505075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Trachea</a:t>
            </a:r>
            <a:r>
              <a:rPr lang="en-GB" baseline="0" dirty="0"/>
              <a:t> are lined with a layer of parallel fibres to stop them collapsing under pressure – they allow oxygen in the air to be passed through the body and then diffuse into the tissues.</a:t>
            </a:r>
            <a:endParaRPr lang="en-GB" dirty="0"/>
          </a:p>
          <a:p>
            <a:endParaRPr lang="en-GB" dirty="0"/>
          </a:p>
        </p:txBody>
      </p:sp>
      <p:sp>
        <p:nvSpPr>
          <p:cNvPr id="4" name="Slide Number Placeholder 3"/>
          <p:cNvSpPr>
            <a:spLocks noGrp="1"/>
          </p:cNvSpPr>
          <p:nvPr>
            <p:ph type="sldNum" sz="quarter" idx="10"/>
          </p:nvPr>
        </p:nvSpPr>
        <p:spPr/>
        <p:txBody>
          <a:bodyPr/>
          <a:lstStyle/>
          <a:p>
            <a:fld id="{7B074EF1-2BED-409C-806F-CFBB17784465}" type="slidenum">
              <a:rPr lang="en-GB" smtClean="0"/>
              <a:t>16</a:t>
            </a:fld>
            <a:endParaRPr lang="en-GB"/>
          </a:p>
        </p:txBody>
      </p:sp>
    </p:spTree>
    <p:extLst>
      <p:ext uri="{BB962C8B-B14F-4D97-AF65-F5344CB8AC3E}">
        <p14:creationId xmlns:p14="http://schemas.microsoft.com/office/powerpoint/2010/main" val="28661649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Trachea</a:t>
            </a:r>
            <a:r>
              <a:rPr lang="en-GB" baseline="0" dirty="0"/>
              <a:t> are lined with a layer of parallel fibres to stop them collapsing under pressure.</a:t>
            </a:r>
            <a:endParaRPr lang="en-GB" dirty="0"/>
          </a:p>
          <a:p>
            <a:endParaRPr lang="en-GB" dirty="0"/>
          </a:p>
        </p:txBody>
      </p:sp>
      <p:sp>
        <p:nvSpPr>
          <p:cNvPr id="4" name="Slide Number Placeholder 3"/>
          <p:cNvSpPr>
            <a:spLocks noGrp="1"/>
          </p:cNvSpPr>
          <p:nvPr>
            <p:ph type="sldNum" sz="quarter" idx="10"/>
          </p:nvPr>
        </p:nvSpPr>
        <p:spPr/>
        <p:txBody>
          <a:bodyPr/>
          <a:lstStyle/>
          <a:p>
            <a:fld id="{7B074EF1-2BED-409C-806F-CFBB17784465}" type="slidenum">
              <a:rPr lang="en-GB" smtClean="0"/>
              <a:t>17</a:t>
            </a:fld>
            <a:endParaRPr lang="en-GB"/>
          </a:p>
        </p:txBody>
      </p:sp>
    </p:spTree>
    <p:extLst>
      <p:ext uri="{BB962C8B-B14F-4D97-AF65-F5344CB8AC3E}">
        <p14:creationId xmlns:p14="http://schemas.microsoft.com/office/powerpoint/2010/main" val="42019298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salivary gland is relatively large compared to the body size of the larva.</a:t>
            </a:r>
            <a:r>
              <a:rPr lang="en-GB" baseline="0" dirty="0"/>
              <a:t> The cells are also relatively large and nuclei can be seen with a high-powered light microscope.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If the larvae have been stained with orcein then the nuclei are more easily visualised under a lower power microscope</a:t>
            </a:r>
            <a:endParaRPr lang="en-GB" dirty="0"/>
          </a:p>
          <a:p>
            <a:endParaRPr lang="en-GB" dirty="0"/>
          </a:p>
        </p:txBody>
      </p:sp>
      <p:sp>
        <p:nvSpPr>
          <p:cNvPr id="4" name="Slide Number Placeholder 3"/>
          <p:cNvSpPr>
            <a:spLocks noGrp="1"/>
          </p:cNvSpPr>
          <p:nvPr>
            <p:ph type="sldNum" sz="quarter" idx="10"/>
          </p:nvPr>
        </p:nvSpPr>
        <p:spPr/>
        <p:txBody>
          <a:bodyPr/>
          <a:lstStyle/>
          <a:p>
            <a:fld id="{7B074EF1-2BED-409C-806F-CFBB17784465}" type="slidenum">
              <a:rPr lang="en-GB" smtClean="0"/>
              <a:t>18</a:t>
            </a:fld>
            <a:endParaRPr lang="en-GB"/>
          </a:p>
        </p:txBody>
      </p:sp>
    </p:spTree>
    <p:extLst>
      <p:ext uri="{BB962C8B-B14F-4D97-AF65-F5344CB8AC3E}">
        <p14:creationId xmlns:p14="http://schemas.microsoft.com/office/powerpoint/2010/main" val="3499414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 the left, the branching of the tracheae</a:t>
            </a:r>
            <a:r>
              <a:rPr lang="en-GB" baseline="0" dirty="0"/>
              <a:t> can be seen. On the right a higher magnification image shows the banding of the trachea which performs a similar function to the cartilage in humans – i.e. keeping the airways open under fluctuating pressures.</a:t>
            </a:r>
            <a:endParaRPr lang="en-GB" dirty="0"/>
          </a:p>
        </p:txBody>
      </p:sp>
      <p:sp>
        <p:nvSpPr>
          <p:cNvPr id="4" name="Slide Number Placeholder 3"/>
          <p:cNvSpPr>
            <a:spLocks noGrp="1"/>
          </p:cNvSpPr>
          <p:nvPr>
            <p:ph type="sldNum" sz="quarter" idx="10"/>
          </p:nvPr>
        </p:nvSpPr>
        <p:spPr/>
        <p:txBody>
          <a:bodyPr/>
          <a:lstStyle/>
          <a:p>
            <a:fld id="{7B074EF1-2BED-409C-806F-CFBB17784465}" type="slidenum">
              <a:rPr lang="en-GB" smtClean="0"/>
              <a:t>19</a:t>
            </a:fld>
            <a:endParaRPr lang="en-GB"/>
          </a:p>
        </p:txBody>
      </p:sp>
    </p:spTree>
    <p:extLst>
      <p:ext uri="{BB962C8B-B14F-4D97-AF65-F5344CB8AC3E}">
        <p14:creationId xmlns:p14="http://schemas.microsoft.com/office/powerpoint/2010/main" val="311759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B074EF1-2BED-409C-806F-CFBB17784465}" type="slidenum">
              <a:rPr lang="en-GB" smtClean="0"/>
              <a:t>2</a:t>
            </a:fld>
            <a:endParaRPr lang="en-GB"/>
          </a:p>
        </p:txBody>
      </p:sp>
    </p:spTree>
    <p:extLst>
      <p:ext uri="{BB962C8B-B14F-4D97-AF65-F5344CB8AC3E}">
        <p14:creationId xmlns:p14="http://schemas.microsoft.com/office/powerpoint/2010/main" val="36916059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B074EF1-2BED-409C-806F-CFBB17784465}" type="slidenum">
              <a:rPr lang="en-GB" smtClean="0"/>
              <a:t>20</a:t>
            </a:fld>
            <a:endParaRPr lang="en-GB"/>
          </a:p>
        </p:txBody>
      </p:sp>
    </p:spTree>
    <p:extLst>
      <p:ext uri="{BB962C8B-B14F-4D97-AF65-F5344CB8AC3E}">
        <p14:creationId xmlns:p14="http://schemas.microsoft.com/office/powerpoint/2010/main" val="11768842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B074EF1-2BED-409C-806F-CFBB17784465}" type="slidenum">
              <a:rPr lang="en-GB" smtClean="0"/>
              <a:t>21</a:t>
            </a:fld>
            <a:endParaRPr lang="en-GB"/>
          </a:p>
        </p:txBody>
      </p:sp>
    </p:spTree>
    <p:extLst>
      <p:ext uri="{BB962C8B-B14F-4D97-AF65-F5344CB8AC3E}">
        <p14:creationId xmlns:p14="http://schemas.microsoft.com/office/powerpoint/2010/main" val="1900791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Fruit</a:t>
            </a:r>
            <a:r>
              <a:rPr lang="en-GB" baseline="0" dirty="0"/>
              <a:t> flies are known as Drosophila and are much smaller than normal house flies (about 3 mm long). </a:t>
            </a:r>
            <a:r>
              <a:rPr lang="en-GB" dirty="0"/>
              <a:t>You might have seen them around rotting</a:t>
            </a:r>
            <a:r>
              <a:rPr lang="en-GB" baseline="0" dirty="0"/>
              <a:t> or over-ripe fruit.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latin typeface="Calibri" panose="020F0502020204030204" pitchFamily="34" charset="0"/>
                <a:cs typeface="Calibri" panose="020F0502020204030204" pitchFamily="34" charset="0"/>
              </a:rPr>
              <a:t>Images from: </a:t>
            </a:r>
            <a:r>
              <a:rPr lang="en-GB" sz="1200" dirty="0">
                <a:latin typeface="Calibri" panose="020F0502020204030204" pitchFamily="34" charset="0"/>
                <a:cs typeface="Calibri" panose="020F0502020204030204" pitchFamily="34" charset="0"/>
                <a:hlinkClick r:id="rId3"/>
              </a:rPr>
              <a:t>Photomacrography.net</a:t>
            </a:r>
            <a:r>
              <a:rPr lang="en-GB" sz="1200" dirty="0">
                <a:latin typeface="Calibri" panose="020F0502020204030204" pitchFamily="34" charset="0"/>
                <a:cs typeface="Calibri" panose="020F0502020204030204" pitchFamily="34" charset="0"/>
              </a:rPr>
              <a:t> and Helene </a:t>
            </a:r>
            <a:r>
              <a:rPr lang="en-GB" sz="1200" dirty="0" err="1">
                <a:latin typeface="Calibri" panose="020F0502020204030204" pitchFamily="34" charset="0"/>
                <a:cs typeface="Calibri" panose="020F0502020204030204" pitchFamily="34" charset="0"/>
              </a:rPr>
              <a:t>Doerflinger</a:t>
            </a:r>
            <a:r>
              <a:rPr lang="en-GB" sz="1200" dirty="0">
                <a:latin typeface="Calibri" panose="020F0502020204030204" pitchFamily="34" charset="0"/>
                <a:cs typeface="Calibri" panose="020F0502020204030204" pitchFamily="34" charset="0"/>
              </a:rPr>
              <a:t>, </a:t>
            </a:r>
            <a:r>
              <a:rPr lang="en-GB" sz="1200" dirty="0">
                <a:latin typeface="Calibri" panose="020F0502020204030204" pitchFamily="34" charset="0"/>
                <a:cs typeface="Calibri" panose="020F0502020204030204" pitchFamily="34" charset="0"/>
                <a:hlinkClick r:id="rId4"/>
              </a:rPr>
              <a:t>St Johnston Lab, Gurdon Institute</a:t>
            </a:r>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endParaRPr lang="en-GB" dirty="0"/>
          </a:p>
        </p:txBody>
      </p:sp>
      <p:sp>
        <p:nvSpPr>
          <p:cNvPr id="4" name="Slide Number Placeholder 3"/>
          <p:cNvSpPr>
            <a:spLocks noGrp="1"/>
          </p:cNvSpPr>
          <p:nvPr>
            <p:ph type="sldNum" sz="quarter" idx="10"/>
          </p:nvPr>
        </p:nvSpPr>
        <p:spPr/>
        <p:txBody>
          <a:bodyPr/>
          <a:lstStyle/>
          <a:p>
            <a:fld id="{7B074EF1-2BED-409C-806F-CFBB17784465}" type="slidenum">
              <a:rPr lang="en-GB" smtClean="0"/>
              <a:t>3</a:t>
            </a:fld>
            <a:endParaRPr lang="en-GB"/>
          </a:p>
        </p:txBody>
      </p:sp>
    </p:spTree>
    <p:extLst>
      <p:ext uri="{BB962C8B-B14F-4D97-AF65-F5344CB8AC3E}">
        <p14:creationId xmlns:p14="http://schemas.microsoft.com/office/powerpoint/2010/main" val="2634446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50% of fly protein sequences have mammalian homologues.</a:t>
            </a:r>
          </a:p>
          <a:p>
            <a:r>
              <a:rPr lang="en-GB" dirty="0"/>
              <a:t>About 70% of known human disease genes have a recognizable match in the genome of fruit flies and 50% of fly protein sequences have mammalian homologs. </a:t>
            </a:r>
          </a:p>
          <a:p>
            <a:r>
              <a:rPr lang="en-GB" dirty="0"/>
              <a:t>An online database called </a:t>
            </a:r>
            <a:r>
              <a:rPr lang="en-GB" dirty="0" err="1"/>
              <a:t>Homophila</a:t>
            </a:r>
            <a:r>
              <a:rPr lang="en-GB" dirty="0"/>
              <a:t> is available to search for human disease gene homologues in flies and vice versa.</a:t>
            </a:r>
          </a:p>
          <a:p>
            <a:r>
              <a:rPr lang="en-GB" dirty="0"/>
              <a:t>Drosophila is being used as a genetic model for several human diseases including the neurodegenerative disorders Parkinson's, Huntington's, spinocerebellar ataxia and Alzheimer's disease. </a:t>
            </a:r>
          </a:p>
          <a:p>
            <a:r>
              <a:rPr lang="en-GB" dirty="0"/>
              <a:t>The fly is also being used to study mechanisms underlying aging and oxidative stress, immunity, diabetes, and cancer, as well as drug abuse.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At the Gurdon Institute, scientists are using flies to understand brain development and disease (Brand Lab), mitochondrial DNA inheritance (Ma Lab) and polarity (how a cell knows which side is ‘up’ and which side is ‘down’, a mechanism that often gets confused in cancer) (St Johnston Lab).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For more details, check out </a:t>
            </a:r>
            <a:r>
              <a:rPr lang="en-GB" baseline="0" dirty="0" err="1"/>
              <a:t>gurdon.cam.ac.uk</a:t>
            </a:r>
            <a:r>
              <a:rPr lang="en-GB" baseline="0" dirty="0"/>
              <a:t> and read ‘our research’ sections on the Brand Lab, Ma Lab and St Johnston Lab. </a:t>
            </a: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7B074EF1-2BED-409C-806F-CFBB17784465}" type="slidenum">
              <a:rPr lang="en-GB" smtClean="0"/>
              <a:t>4</a:t>
            </a:fld>
            <a:endParaRPr lang="en-GB"/>
          </a:p>
        </p:txBody>
      </p:sp>
    </p:spTree>
    <p:extLst>
      <p:ext uri="{BB962C8B-B14F-4D97-AF65-F5344CB8AC3E}">
        <p14:creationId xmlns:p14="http://schemas.microsoft.com/office/powerpoint/2010/main" val="364627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Fly larvae share many physiological similarities with humans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Image from: </a:t>
            </a:r>
            <a:r>
              <a:rPr lang="en-GB" sz="1200" dirty="0">
                <a:hlinkClick r:id="rId3"/>
              </a:rPr>
              <a:t>Wang et al. 2018</a:t>
            </a:r>
            <a:endParaRPr lang="en-US" sz="1400" dirty="0">
              <a:latin typeface="Avenir Book" panose="02000503020000020003" pitchFamily="2"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Avenir Book" panose="02000503020000020003" pitchFamily="2"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fld id="{7B074EF1-2BED-409C-806F-CFBB17784465}" type="slidenum">
              <a:rPr lang="en-GB" smtClean="0"/>
              <a:t>5</a:t>
            </a:fld>
            <a:endParaRPr lang="en-GB"/>
          </a:p>
        </p:txBody>
      </p:sp>
    </p:spTree>
    <p:extLst>
      <p:ext uri="{BB962C8B-B14F-4D97-AF65-F5344CB8AC3E}">
        <p14:creationId xmlns:p14="http://schemas.microsoft.com/office/powerpoint/2010/main" val="565322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Fly larvae also have a similar nervous system to humans.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Calibri" panose="020F0502020204030204" pitchFamily="34" charset="0"/>
                <a:cs typeface="Calibri" panose="020F0502020204030204" pitchFamily="34" charset="0"/>
              </a:rPr>
              <a:t>Images from: </a:t>
            </a:r>
            <a:r>
              <a:rPr lang="en-GB" sz="1200" dirty="0">
                <a:latin typeface="Calibri" panose="020F0502020204030204" pitchFamily="34" charset="0"/>
                <a:cs typeface="Calibri" panose="020F0502020204030204" pitchFamily="34" charset="0"/>
                <a:hlinkClick r:id="rId3"/>
              </a:rPr>
              <a:t>Wikimedia Commons</a:t>
            </a:r>
            <a:r>
              <a:rPr lang="en-GB" sz="1200" dirty="0">
                <a:latin typeface="Calibri" panose="020F0502020204030204" pitchFamily="34" charset="0"/>
                <a:cs typeface="Calibri" panose="020F0502020204030204" pitchFamily="34" charset="0"/>
              </a:rPr>
              <a:t> and the </a:t>
            </a:r>
            <a:r>
              <a:rPr lang="en-GB" sz="1200" dirty="0">
                <a:latin typeface="Calibri" panose="020F0502020204030204" pitchFamily="34" charset="0"/>
                <a:cs typeface="Calibri" panose="020F0502020204030204" pitchFamily="34" charset="0"/>
                <a:hlinkClick r:id="rId4"/>
              </a:rPr>
              <a:t>Brand Lab, Gurdon Institute</a:t>
            </a:r>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Avenir Book" panose="02000503020000020003" pitchFamily="2"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fld id="{7B074EF1-2BED-409C-806F-CFBB17784465}" type="slidenum">
              <a:rPr lang="en-GB" smtClean="0"/>
              <a:t>6</a:t>
            </a:fld>
            <a:endParaRPr lang="en-GB"/>
          </a:p>
        </p:txBody>
      </p:sp>
    </p:spTree>
    <p:extLst>
      <p:ext uri="{BB962C8B-B14F-4D97-AF65-F5344CB8AC3E}">
        <p14:creationId xmlns:p14="http://schemas.microsoft.com/office/powerpoint/2010/main" val="3899001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bottom images show</a:t>
            </a:r>
            <a:r>
              <a:rPr lang="en-GB" baseline="0" dirty="0"/>
              <a:t> cross-sections through intestines showing a villus and a crypt in humans (left) and microvilli (green) muscle (red) and nuclei (blue) in fly.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Both are highly folded tissues to maximise the surface area for absorbing nutrients. </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Calibri" panose="020F0502020204030204" pitchFamily="34" charset="0"/>
                <a:cs typeface="Calibri" panose="020F0502020204030204" pitchFamily="34" charset="0"/>
              </a:rPr>
              <a:t>Images from: </a:t>
            </a:r>
            <a:r>
              <a:rPr lang="en-GB" sz="1200" dirty="0">
                <a:latin typeface="Calibri" panose="020F0502020204030204" pitchFamily="34" charset="0"/>
                <a:cs typeface="Calibri" panose="020F0502020204030204" pitchFamily="34" charset="0"/>
                <a:hlinkClick r:id="rId3"/>
              </a:rPr>
              <a:t>Wikimedia Commons</a:t>
            </a:r>
            <a:r>
              <a:rPr lang="en-GB" sz="1200" dirty="0">
                <a:latin typeface="Calibri" panose="020F0502020204030204" pitchFamily="34" charset="0"/>
                <a:cs typeface="Calibri" panose="020F0502020204030204" pitchFamily="34" charset="0"/>
              </a:rPr>
              <a:t> and </a:t>
            </a:r>
            <a:r>
              <a:rPr lang="en-GB" sz="1200" dirty="0">
                <a:latin typeface="Calibri" panose="020F0502020204030204" pitchFamily="34" charset="0"/>
                <a:cs typeface="Calibri" panose="020F0502020204030204" pitchFamily="34" charset="0"/>
                <a:hlinkClick r:id="rId4"/>
              </a:rPr>
              <a:t>the Quadram Institute</a:t>
            </a:r>
            <a:r>
              <a:rPr lang="en-GB" sz="1200" dirty="0">
                <a:latin typeface="Calibri" panose="020F0502020204030204" pitchFamily="34" charset="0"/>
                <a:cs typeface="Calibri" panose="020F0502020204030204" pitchFamily="34" charset="0"/>
              </a:rPr>
              <a:t> and </a:t>
            </a:r>
            <a:r>
              <a:rPr lang="en-GB" sz="1200" dirty="0">
                <a:latin typeface="Calibri" panose="020F0502020204030204" pitchFamily="34" charset="0"/>
                <a:cs typeface="Calibri" panose="020F0502020204030204" pitchFamily="34" charset="0"/>
                <a:hlinkClick r:id="rId5"/>
              </a:rPr>
              <a:t>Bate &amp; Martinez Arias (1993)</a:t>
            </a:r>
            <a:r>
              <a:rPr lang="en-GB" sz="1200" dirty="0">
                <a:latin typeface="Calibri" panose="020F0502020204030204" pitchFamily="34" charset="0"/>
                <a:cs typeface="Calibri" panose="020F0502020204030204" pitchFamily="34" charset="0"/>
              </a:rPr>
              <a:t> and </a:t>
            </a:r>
            <a:r>
              <a:rPr lang="en-GB" sz="1200" dirty="0">
                <a:latin typeface="Calibri" panose="020F0502020204030204" pitchFamily="34" charset="0"/>
                <a:cs typeface="Calibri" panose="020F0502020204030204" pitchFamily="34" charset="0"/>
                <a:hlinkClick r:id="rId6"/>
              </a:rPr>
              <a:t>EPFL</a:t>
            </a:r>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Avenir Book" panose="02000503020000020003" pitchFamily="2" charset="0"/>
              <a:cs typeface="Arial"/>
            </a:endParaRPr>
          </a:p>
          <a:p>
            <a:endParaRPr lang="en-GB" dirty="0"/>
          </a:p>
        </p:txBody>
      </p:sp>
      <p:sp>
        <p:nvSpPr>
          <p:cNvPr id="4" name="Slide Number Placeholder 3"/>
          <p:cNvSpPr>
            <a:spLocks noGrp="1"/>
          </p:cNvSpPr>
          <p:nvPr>
            <p:ph type="sldNum" sz="quarter" idx="10"/>
          </p:nvPr>
        </p:nvSpPr>
        <p:spPr/>
        <p:txBody>
          <a:bodyPr/>
          <a:lstStyle/>
          <a:p>
            <a:fld id="{7B074EF1-2BED-409C-806F-CFBB17784465}" type="slidenum">
              <a:rPr lang="en-GB" smtClean="0"/>
              <a:t>7</a:t>
            </a:fld>
            <a:endParaRPr lang="en-GB"/>
          </a:p>
        </p:txBody>
      </p:sp>
    </p:spTree>
    <p:extLst>
      <p:ext uri="{BB962C8B-B14F-4D97-AF65-F5344CB8AC3E}">
        <p14:creationId xmlns:p14="http://schemas.microsoft.com/office/powerpoint/2010/main" val="3559004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Metamorphosis</a:t>
            </a:r>
            <a:r>
              <a:rPr lang="en-GB" baseline="0" dirty="0"/>
              <a:t> happens during pupae-adult stage. </a:t>
            </a:r>
            <a:r>
              <a:rPr lang="en-GB" dirty="0"/>
              <a:t>We are using fruit fly larvae (2</a:t>
            </a:r>
            <a:r>
              <a:rPr lang="en-GB" baseline="30000" dirty="0"/>
              <a:t>nd</a:t>
            </a:r>
            <a:r>
              <a:rPr lang="en-GB" baseline="0" dirty="0"/>
              <a:t> or 3</a:t>
            </a:r>
            <a:r>
              <a:rPr lang="en-GB" baseline="30000" dirty="0"/>
              <a:t>rd</a:t>
            </a:r>
            <a:r>
              <a:rPr lang="en-GB" baseline="0" dirty="0"/>
              <a:t> instar stages) for dissection.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For scientists studying genetics, the short life cycle is convenient so that the effects of a mutation transmitted to the next generation can be observed within a couple of weeks.</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from: </a:t>
            </a:r>
            <a:r>
              <a:rPr lang="en-GB" sz="1200" dirty="0">
                <a:hlinkClick r:id="rId3"/>
              </a:rPr>
              <a:t>FlyMove</a:t>
            </a:r>
            <a:endParaRPr lang="en-US" sz="1400" dirty="0">
              <a:latin typeface="Avenir Book" panose="02000503020000020003" pitchFamily="2" charset="0"/>
              <a:cs typeface="Arial"/>
            </a:endParaRPr>
          </a:p>
          <a:p>
            <a:endParaRPr lang="en-GB" dirty="0"/>
          </a:p>
        </p:txBody>
      </p:sp>
      <p:sp>
        <p:nvSpPr>
          <p:cNvPr id="4" name="Slide Number Placeholder 3"/>
          <p:cNvSpPr>
            <a:spLocks noGrp="1"/>
          </p:cNvSpPr>
          <p:nvPr>
            <p:ph type="sldNum" sz="quarter" idx="10"/>
          </p:nvPr>
        </p:nvSpPr>
        <p:spPr/>
        <p:txBody>
          <a:bodyPr/>
          <a:lstStyle/>
          <a:p>
            <a:fld id="{7B074EF1-2BED-409C-806F-CFBB17784465}" type="slidenum">
              <a:rPr lang="en-GB" smtClean="0"/>
              <a:t>8</a:t>
            </a:fld>
            <a:endParaRPr lang="en-GB"/>
          </a:p>
        </p:txBody>
      </p:sp>
    </p:spTree>
    <p:extLst>
      <p:ext uri="{BB962C8B-B14F-4D97-AF65-F5344CB8AC3E}">
        <p14:creationId xmlns:p14="http://schemas.microsoft.com/office/powerpoint/2010/main" val="4129163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larvae have organs which perform the essential functions of life.</a:t>
            </a:r>
            <a:r>
              <a:rPr lang="en-GB" baseline="0" dirty="0"/>
              <a:t> </a:t>
            </a:r>
            <a:r>
              <a:rPr lang="en-GB" dirty="0"/>
              <a:t>The larva has enzymes to digest carbohydrates, proteins and fats as well as the cells walls of bacteria and fungi.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Drosophila have an open circulatory system containing haemolymph (but not blood, as mammals have). The haemolymph is a fluid which contains nutrients.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7B074EF1-2BED-409C-806F-CFBB17784465}" type="slidenum">
              <a:rPr lang="en-GB" smtClean="0"/>
              <a:t>9</a:t>
            </a:fld>
            <a:endParaRPr lang="en-GB"/>
          </a:p>
        </p:txBody>
      </p:sp>
    </p:spTree>
    <p:extLst>
      <p:ext uri="{BB962C8B-B14F-4D97-AF65-F5344CB8AC3E}">
        <p14:creationId xmlns:p14="http://schemas.microsoft.com/office/powerpoint/2010/main" val="3120266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DBE45FB-AF06-439D-843D-A9E280D3D277}" type="datetimeFigureOut">
              <a:rPr lang="en-GB" smtClean="0"/>
              <a:t>06/01/2020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83C33F-298D-4561-99BD-BBB893478971}" type="slidenum">
              <a:rPr lang="en-GB" smtClean="0"/>
              <a:t>‹#›</a:t>
            </a:fld>
            <a:endParaRPr lang="en-GB"/>
          </a:p>
        </p:txBody>
      </p:sp>
    </p:spTree>
    <p:extLst>
      <p:ext uri="{BB962C8B-B14F-4D97-AF65-F5344CB8AC3E}">
        <p14:creationId xmlns:p14="http://schemas.microsoft.com/office/powerpoint/2010/main" val="4116940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DBE45FB-AF06-439D-843D-A9E280D3D277}" type="datetimeFigureOut">
              <a:rPr lang="en-GB" smtClean="0"/>
              <a:t>06/01/2020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83C33F-298D-4561-99BD-BBB893478971}" type="slidenum">
              <a:rPr lang="en-GB" smtClean="0"/>
              <a:t>‹#›</a:t>
            </a:fld>
            <a:endParaRPr lang="en-GB"/>
          </a:p>
        </p:txBody>
      </p:sp>
    </p:spTree>
    <p:extLst>
      <p:ext uri="{BB962C8B-B14F-4D97-AF65-F5344CB8AC3E}">
        <p14:creationId xmlns:p14="http://schemas.microsoft.com/office/powerpoint/2010/main" val="871248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DBE45FB-AF06-439D-843D-A9E280D3D277}" type="datetimeFigureOut">
              <a:rPr lang="en-GB" smtClean="0"/>
              <a:t>06/01/2020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83C33F-298D-4561-99BD-BBB893478971}" type="slidenum">
              <a:rPr lang="en-GB" smtClean="0"/>
              <a:t>‹#›</a:t>
            </a:fld>
            <a:endParaRPr lang="en-GB"/>
          </a:p>
        </p:txBody>
      </p:sp>
    </p:spTree>
    <p:extLst>
      <p:ext uri="{BB962C8B-B14F-4D97-AF65-F5344CB8AC3E}">
        <p14:creationId xmlns:p14="http://schemas.microsoft.com/office/powerpoint/2010/main" val="1168237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DBE45FB-AF06-439D-843D-A9E280D3D277}" type="datetimeFigureOut">
              <a:rPr lang="en-GB" smtClean="0"/>
              <a:t>06/01/2020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83C33F-298D-4561-99BD-BBB893478971}" type="slidenum">
              <a:rPr lang="en-GB" smtClean="0"/>
              <a:t>‹#›</a:t>
            </a:fld>
            <a:endParaRPr lang="en-GB"/>
          </a:p>
        </p:txBody>
      </p:sp>
    </p:spTree>
    <p:extLst>
      <p:ext uri="{BB962C8B-B14F-4D97-AF65-F5344CB8AC3E}">
        <p14:creationId xmlns:p14="http://schemas.microsoft.com/office/powerpoint/2010/main" val="4180771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BE45FB-AF06-439D-843D-A9E280D3D277}" type="datetimeFigureOut">
              <a:rPr lang="en-GB" smtClean="0"/>
              <a:t>06/01/2020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83C33F-298D-4561-99BD-BBB893478971}" type="slidenum">
              <a:rPr lang="en-GB" smtClean="0"/>
              <a:t>‹#›</a:t>
            </a:fld>
            <a:endParaRPr lang="en-GB"/>
          </a:p>
        </p:txBody>
      </p:sp>
    </p:spTree>
    <p:extLst>
      <p:ext uri="{BB962C8B-B14F-4D97-AF65-F5344CB8AC3E}">
        <p14:creationId xmlns:p14="http://schemas.microsoft.com/office/powerpoint/2010/main" val="658382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DBE45FB-AF06-439D-843D-A9E280D3D277}" type="datetimeFigureOut">
              <a:rPr lang="en-GB" smtClean="0"/>
              <a:t>06/01/2020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583C33F-298D-4561-99BD-BBB893478971}" type="slidenum">
              <a:rPr lang="en-GB" smtClean="0"/>
              <a:t>‹#›</a:t>
            </a:fld>
            <a:endParaRPr lang="en-GB"/>
          </a:p>
        </p:txBody>
      </p:sp>
    </p:spTree>
    <p:extLst>
      <p:ext uri="{BB962C8B-B14F-4D97-AF65-F5344CB8AC3E}">
        <p14:creationId xmlns:p14="http://schemas.microsoft.com/office/powerpoint/2010/main" val="1328532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DBE45FB-AF06-439D-843D-A9E280D3D277}" type="datetimeFigureOut">
              <a:rPr lang="en-GB" smtClean="0"/>
              <a:t>06/01/2020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583C33F-298D-4561-99BD-BBB893478971}" type="slidenum">
              <a:rPr lang="en-GB" smtClean="0"/>
              <a:t>‹#›</a:t>
            </a:fld>
            <a:endParaRPr lang="en-GB"/>
          </a:p>
        </p:txBody>
      </p:sp>
    </p:spTree>
    <p:extLst>
      <p:ext uri="{BB962C8B-B14F-4D97-AF65-F5344CB8AC3E}">
        <p14:creationId xmlns:p14="http://schemas.microsoft.com/office/powerpoint/2010/main" val="298040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DBE45FB-AF06-439D-843D-A9E280D3D277}" type="datetimeFigureOut">
              <a:rPr lang="en-GB" smtClean="0"/>
              <a:t>06/01/2020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583C33F-298D-4561-99BD-BBB893478971}" type="slidenum">
              <a:rPr lang="en-GB" smtClean="0"/>
              <a:t>‹#›</a:t>
            </a:fld>
            <a:endParaRPr lang="en-GB"/>
          </a:p>
        </p:txBody>
      </p:sp>
    </p:spTree>
    <p:extLst>
      <p:ext uri="{BB962C8B-B14F-4D97-AF65-F5344CB8AC3E}">
        <p14:creationId xmlns:p14="http://schemas.microsoft.com/office/powerpoint/2010/main" val="3151126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BE45FB-AF06-439D-843D-A9E280D3D277}" type="datetimeFigureOut">
              <a:rPr lang="en-GB" smtClean="0"/>
              <a:t>06/01/2020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583C33F-298D-4561-99BD-BBB893478971}" type="slidenum">
              <a:rPr lang="en-GB" smtClean="0"/>
              <a:t>‹#›</a:t>
            </a:fld>
            <a:endParaRPr lang="en-GB"/>
          </a:p>
        </p:txBody>
      </p:sp>
    </p:spTree>
    <p:extLst>
      <p:ext uri="{BB962C8B-B14F-4D97-AF65-F5344CB8AC3E}">
        <p14:creationId xmlns:p14="http://schemas.microsoft.com/office/powerpoint/2010/main" val="2786012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DBE45FB-AF06-439D-843D-A9E280D3D277}" type="datetimeFigureOut">
              <a:rPr lang="en-GB" smtClean="0"/>
              <a:t>06/01/2020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583C33F-298D-4561-99BD-BBB893478971}" type="slidenum">
              <a:rPr lang="en-GB" smtClean="0"/>
              <a:t>‹#›</a:t>
            </a:fld>
            <a:endParaRPr lang="en-GB"/>
          </a:p>
        </p:txBody>
      </p:sp>
    </p:spTree>
    <p:extLst>
      <p:ext uri="{BB962C8B-B14F-4D97-AF65-F5344CB8AC3E}">
        <p14:creationId xmlns:p14="http://schemas.microsoft.com/office/powerpoint/2010/main" val="3337160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DBE45FB-AF06-439D-843D-A9E280D3D277}" type="datetimeFigureOut">
              <a:rPr lang="en-GB" smtClean="0"/>
              <a:t>06/01/2020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583C33F-298D-4561-99BD-BBB893478971}" type="slidenum">
              <a:rPr lang="en-GB" smtClean="0"/>
              <a:t>‹#›</a:t>
            </a:fld>
            <a:endParaRPr lang="en-GB"/>
          </a:p>
        </p:txBody>
      </p:sp>
    </p:spTree>
    <p:extLst>
      <p:ext uri="{BB962C8B-B14F-4D97-AF65-F5344CB8AC3E}">
        <p14:creationId xmlns:p14="http://schemas.microsoft.com/office/powerpoint/2010/main" val="2354497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DBE45FB-AF06-439D-843D-A9E280D3D277}" type="datetimeFigureOut">
              <a:rPr lang="en-GB" smtClean="0"/>
              <a:t>06/01/2020</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583C33F-298D-4561-99BD-BBB893478971}" type="slidenum">
              <a:rPr lang="en-GB" smtClean="0"/>
              <a:t>‹#›</a:t>
            </a:fld>
            <a:endParaRPr lang="en-GB"/>
          </a:p>
        </p:txBody>
      </p:sp>
    </p:spTree>
    <p:extLst>
      <p:ext uri="{BB962C8B-B14F-4D97-AF65-F5344CB8AC3E}">
        <p14:creationId xmlns:p14="http://schemas.microsoft.com/office/powerpoint/2010/main" val="3067753807"/>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1.jpg"/><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df"/><Relationship Id="rId4" Type="http://schemas.openxmlformats.org/officeDocument/2006/relationships/image" Target="../media/image13.png"/><Relationship Id="rId9"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8583023-6AF4-3A40-BD99-B4DCCA26220B}"/>
              </a:ext>
            </a:extLst>
          </p:cNvPr>
          <p:cNvSpPr txBox="1">
            <a:spLocks/>
          </p:cNvSpPr>
          <p:nvPr/>
        </p:nvSpPr>
        <p:spPr>
          <a:xfrm>
            <a:off x="336981" y="575387"/>
            <a:ext cx="6647481" cy="724004"/>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GB" sz="2000" dirty="0">
                <a:latin typeface="Avenir Book" panose="02000503020000020003" pitchFamily="2" charset="0"/>
              </a:rPr>
              <a:t>Scientists’ Collaborative Project with Educators</a:t>
            </a:r>
          </a:p>
        </p:txBody>
      </p:sp>
      <p:sp>
        <p:nvSpPr>
          <p:cNvPr id="2" name="Title 1"/>
          <p:cNvSpPr>
            <a:spLocks noGrp="1"/>
          </p:cNvSpPr>
          <p:nvPr>
            <p:ph type="ctrTitle"/>
          </p:nvPr>
        </p:nvSpPr>
        <p:spPr>
          <a:xfrm>
            <a:off x="1411412" y="2102111"/>
            <a:ext cx="6321175" cy="600711"/>
          </a:xfrm>
        </p:spPr>
        <p:txBody>
          <a:bodyPr anchor="t">
            <a:noAutofit/>
          </a:bodyPr>
          <a:lstStyle/>
          <a:p>
            <a:r>
              <a:rPr lang="en-GB" sz="3200" b="1" dirty="0">
                <a:solidFill>
                  <a:srgbClr val="8ED14E"/>
                </a:solidFill>
                <a:latin typeface="Avenir Black" panose="02000503020000020003" pitchFamily="2" charset="0"/>
              </a:rPr>
              <a:t>Fruit Fly Larvae Investigation</a:t>
            </a:r>
          </a:p>
        </p:txBody>
      </p:sp>
      <p:pic>
        <p:nvPicPr>
          <p:cNvPr id="6" name="Picture 5">
            <a:extLst>
              <a:ext uri="{FF2B5EF4-FFF2-40B4-BE49-F238E27FC236}">
                <a16:creationId xmlns:a16="http://schemas.microsoft.com/office/drawing/2014/main" id="{7230968F-3545-524E-86D1-B0FEBD2786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6867" y="2994518"/>
            <a:ext cx="2430266" cy="2430266"/>
          </a:xfrm>
          <a:prstGeom prst="rect">
            <a:avLst/>
          </a:prstGeom>
        </p:spPr>
      </p:pic>
      <p:sp>
        <p:nvSpPr>
          <p:cNvPr id="8" name="Title 1">
            <a:extLst>
              <a:ext uri="{FF2B5EF4-FFF2-40B4-BE49-F238E27FC236}">
                <a16:creationId xmlns:a16="http://schemas.microsoft.com/office/drawing/2014/main" id="{9C229BB1-EC51-B048-A603-4FACE7D18555}"/>
              </a:ext>
            </a:extLst>
          </p:cNvPr>
          <p:cNvSpPr txBox="1">
            <a:spLocks/>
          </p:cNvSpPr>
          <p:nvPr/>
        </p:nvSpPr>
        <p:spPr>
          <a:xfrm>
            <a:off x="344838" y="209861"/>
            <a:ext cx="1499462" cy="724004"/>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GB" sz="3200" b="1" dirty="0" err="1">
                <a:latin typeface="Avenir Black" panose="02000503020000020003" pitchFamily="2" charset="0"/>
              </a:rPr>
              <a:t>SCoPE</a:t>
            </a:r>
            <a:endParaRPr lang="en-GB" sz="3200" b="1" dirty="0">
              <a:latin typeface="Avenir Black" panose="02000503020000020003" pitchFamily="2" charset="0"/>
            </a:endParaRPr>
          </a:p>
        </p:txBody>
      </p:sp>
      <p:sp>
        <p:nvSpPr>
          <p:cNvPr id="10" name="Rectangle 9">
            <a:extLst>
              <a:ext uri="{FF2B5EF4-FFF2-40B4-BE49-F238E27FC236}">
                <a16:creationId xmlns:a16="http://schemas.microsoft.com/office/drawing/2014/main" id="{D0A931B8-CFA2-2444-AFEF-C50DD425E4B3}"/>
              </a:ext>
            </a:extLst>
          </p:cNvPr>
          <p:cNvSpPr/>
          <p:nvPr/>
        </p:nvSpPr>
        <p:spPr>
          <a:xfrm>
            <a:off x="395206" y="1356145"/>
            <a:ext cx="540000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A222A96-F24D-AF4B-9A29-0A21051180B4}"/>
              </a:ext>
            </a:extLst>
          </p:cNvPr>
          <p:cNvPicPr/>
          <p:nvPr/>
        </p:nvPicPr>
        <p:blipFill>
          <a:blip r:embed="rId4">
            <a:extLst>
              <a:ext uri="{28A0092B-C50C-407E-A947-70E740481C1C}">
                <a14:useLocalDpi xmlns:a14="http://schemas.microsoft.com/office/drawing/2010/main" val="0"/>
              </a:ext>
            </a:extLst>
          </a:blip>
          <a:stretch>
            <a:fillRect/>
          </a:stretch>
        </p:blipFill>
        <p:spPr>
          <a:xfrm>
            <a:off x="336981" y="6203639"/>
            <a:ext cx="2197100" cy="444500"/>
          </a:xfrm>
          <a:prstGeom prst="rect">
            <a:avLst/>
          </a:prstGeom>
        </p:spPr>
      </p:pic>
      <p:pic>
        <p:nvPicPr>
          <p:cNvPr id="12" name="Picture 11">
            <a:extLst>
              <a:ext uri="{FF2B5EF4-FFF2-40B4-BE49-F238E27FC236}">
                <a16:creationId xmlns:a16="http://schemas.microsoft.com/office/drawing/2014/main" id="{59B81AA9-4AAC-704C-A029-24E84E453860}"/>
              </a:ext>
            </a:extLst>
          </p:cNvPr>
          <p:cNvPicPr/>
          <p:nvPr/>
        </p:nvPicPr>
        <p:blipFill>
          <a:blip r:embed="rId5">
            <a:extLst>
              <a:ext uri="{28A0092B-C50C-407E-A947-70E740481C1C}">
                <a14:useLocalDpi xmlns:a14="http://schemas.microsoft.com/office/drawing/2010/main" val="0"/>
              </a:ext>
            </a:extLst>
          </a:blip>
          <a:stretch>
            <a:fillRect/>
          </a:stretch>
        </p:blipFill>
        <p:spPr>
          <a:xfrm>
            <a:off x="4343400" y="6172269"/>
            <a:ext cx="457200" cy="457200"/>
          </a:xfrm>
          <a:prstGeom prst="rect">
            <a:avLst/>
          </a:prstGeom>
        </p:spPr>
      </p:pic>
      <p:pic>
        <p:nvPicPr>
          <p:cNvPr id="13" name="Picture 12">
            <a:extLst>
              <a:ext uri="{FF2B5EF4-FFF2-40B4-BE49-F238E27FC236}">
                <a16:creationId xmlns:a16="http://schemas.microsoft.com/office/drawing/2014/main" id="{60ACFA40-866E-ED4B-AD6D-1D1E3FA3F4F0}"/>
              </a:ext>
            </a:extLst>
          </p:cNvPr>
          <p:cNvPicPr/>
          <p:nvPr/>
        </p:nvPicPr>
        <p:blipFill rotWithShape="1">
          <a:blip r:embed="rId6">
            <a:extLst>
              <a:ext uri="{28A0092B-C50C-407E-A947-70E740481C1C}">
                <a14:useLocalDpi xmlns:a14="http://schemas.microsoft.com/office/drawing/2010/main" val="0"/>
              </a:ext>
            </a:extLst>
          </a:blip>
          <a:srcRect t="6503" b="6722"/>
          <a:stretch/>
        </p:blipFill>
        <p:spPr bwMode="auto">
          <a:xfrm>
            <a:off x="6848025" y="6047429"/>
            <a:ext cx="2084705" cy="60071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10062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00694" y="933865"/>
            <a:ext cx="7277100" cy="756823"/>
          </a:xfrm>
        </p:spPr>
        <p:txBody>
          <a:bodyPr>
            <a:normAutofit/>
          </a:bodyPr>
          <a:lstStyle/>
          <a:p>
            <a:r>
              <a:rPr lang="en-GB" sz="3200" b="1" dirty="0">
                <a:latin typeface="Avenir Book" panose="02000503020000020003" pitchFamily="2" charset="0"/>
              </a:rPr>
              <a:t>Development of Larvae</a:t>
            </a:r>
          </a:p>
        </p:txBody>
      </p:sp>
      <p:pic>
        <p:nvPicPr>
          <p:cNvPr id="5"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54380" y="1690688"/>
            <a:ext cx="7360920" cy="4709492"/>
          </a:xfrm>
        </p:spPr>
      </p:pic>
      <p:pic>
        <p:nvPicPr>
          <p:cNvPr id="6" name="Picture 5">
            <a:extLst>
              <a:ext uri="{FF2B5EF4-FFF2-40B4-BE49-F238E27FC236}">
                <a16:creationId xmlns:a16="http://schemas.microsoft.com/office/drawing/2014/main" id="{34F33EC4-FA41-E241-8431-97FFB0BB76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6128" y="201342"/>
            <a:ext cx="1034389" cy="1034389"/>
          </a:xfrm>
          <a:prstGeom prst="rect">
            <a:avLst/>
          </a:prstGeom>
        </p:spPr>
      </p:pic>
      <p:sp>
        <p:nvSpPr>
          <p:cNvPr id="7" name="Rectangle 6">
            <a:extLst>
              <a:ext uri="{FF2B5EF4-FFF2-40B4-BE49-F238E27FC236}">
                <a16:creationId xmlns:a16="http://schemas.microsoft.com/office/drawing/2014/main" id="{3B1657CE-60E2-214D-A801-21405B1F66AA}"/>
              </a:ext>
            </a:extLst>
          </p:cNvPr>
          <p:cNvSpPr/>
          <p:nvPr/>
        </p:nvSpPr>
        <p:spPr>
          <a:xfrm>
            <a:off x="701299" y="937742"/>
            <a:ext cx="5910949"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91354ECA-BBE5-0A45-9267-5C5D21BBD873}"/>
              </a:ext>
            </a:extLst>
          </p:cNvPr>
          <p:cNvSpPr txBox="1">
            <a:spLocks/>
          </p:cNvSpPr>
          <p:nvPr/>
        </p:nvSpPr>
        <p:spPr>
          <a:xfrm>
            <a:off x="685800" y="209861"/>
            <a:ext cx="1499462" cy="724004"/>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GB" sz="3200" b="1" dirty="0" err="1">
                <a:latin typeface="Avenir Black" panose="02000503020000020003" pitchFamily="2" charset="0"/>
              </a:rPr>
              <a:t>SCoPE</a:t>
            </a:r>
            <a:endParaRPr lang="en-GB" sz="3200" b="1" dirty="0">
              <a:latin typeface="Avenir Black" panose="02000503020000020003" pitchFamily="2" charset="0"/>
            </a:endParaRPr>
          </a:p>
        </p:txBody>
      </p:sp>
    </p:spTree>
    <p:extLst>
      <p:ext uri="{BB962C8B-B14F-4D97-AF65-F5344CB8AC3E}">
        <p14:creationId xmlns:p14="http://schemas.microsoft.com/office/powerpoint/2010/main" val="3632154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85800" y="718536"/>
            <a:ext cx="7562850" cy="1202243"/>
          </a:xfrm>
        </p:spPr>
        <p:txBody>
          <a:bodyPr/>
          <a:lstStyle/>
          <a:p>
            <a:r>
              <a:rPr lang="en-GB" b="1" dirty="0">
                <a:latin typeface="Avenir Book" panose="02000503020000020003" pitchFamily="2" charset="0"/>
              </a:rPr>
              <a:t>Equipment </a:t>
            </a:r>
          </a:p>
        </p:txBody>
      </p:sp>
      <p:sp>
        <p:nvSpPr>
          <p:cNvPr id="5" name="Content Placeholder 2"/>
          <p:cNvSpPr>
            <a:spLocks noGrp="1"/>
          </p:cNvSpPr>
          <p:nvPr>
            <p:ph idx="1"/>
          </p:nvPr>
        </p:nvSpPr>
        <p:spPr>
          <a:xfrm>
            <a:off x="838200" y="1825625"/>
            <a:ext cx="7562850" cy="3946525"/>
          </a:xfrm>
        </p:spPr>
        <p:txBody>
          <a:bodyPr>
            <a:normAutofit lnSpcReduction="10000"/>
          </a:bodyPr>
          <a:lstStyle/>
          <a:p>
            <a:pPr marL="0" indent="0">
              <a:buNone/>
            </a:pPr>
            <a:r>
              <a:rPr lang="en-GB" dirty="0">
                <a:latin typeface="Avenir Book" panose="02000503020000020003" pitchFamily="2" charset="0"/>
              </a:rPr>
              <a:t>Each team will receive:</a:t>
            </a:r>
          </a:p>
          <a:p>
            <a:r>
              <a:rPr lang="en-GB" dirty="0">
                <a:latin typeface="Avenir Book" panose="02000503020000020003" pitchFamily="2" charset="0"/>
              </a:rPr>
              <a:t>a vial of fly larvae*</a:t>
            </a:r>
          </a:p>
          <a:p>
            <a:r>
              <a:rPr lang="en-GB" dirty="0">
                <a:latin typeface="Avenir Book" panose="02000503020000020003" pitchFamily="2" charset="0"/>
              </a:rPr>
              <a:t>a clear plastic ruler</a:t>
            </a:r>
          </a:p>
          <a:p>
            <a:r>
              <a:rPr lang="en-GB" dirty="0">
                <a:latin typeface="Avenir Book" panose="02000503020000020003" pitchFamily="2" charset="0"/>
              </a:rPr>
              <a:t>a microscope slide* </a:t>
            </a:r>
          </a:p>
          <a:p>
            <a:r>
              <a:rPr lang="en-GB" dirty="0">
                <a:latin typeface="Avenir Book" panose="02000503020000020003" pitchFamily="2" charset="0"/>
              </a:rPr>
              <a:t>a plastic coverslip*</a:t>
            </a:r>
          </a:p>
          <a:p>
            <a:r>
              <a:rPr lang="en-GB" dirty="0">
                <a:latin typeface="Avenir Book" panose="02000503020000020003" pitchFamily="2" charset="0"/>
              </a:rPr>
              <a:t>a magnifier*</a:t>
            </a:r>
          </a:p>
          <a:p>
            <a:r>
              <a:rPr lang="en-GB" dirty="0">
                <a:latin typeface="Avenir Book" panose="02000503020000020003" pitchFamily="2" charset="0"/>
              </a:rPr>
              <a:t>two fine forceps*</a:t>
            </a:r>
          </a:p>
          <a:p>
            <a:r>
              <a:rPr lang="en-GB" dirty="0">
                <a:latin typeface="Avenir Book" panose="02000503020000020003" pitchFamily="2" charset="0"/>
              </a:rPr>
              <a:t>an A5-size black plastic dissecting surface*</a:t>
            </a:r>
          </a:p>
          <a:p>
            <a:r>
              <a:rPr lang="en-GB" dirty="0">
                <a:latin typeface="Avenir Book" panose="02000503020000020003" pitchFamily="2" charset="0"/>
              </a:rPr>
              <a:t>approximately 5 ml of saline</a:t>
            </a:r>
          </a:p>
          <a:p>
            <a:r>
              <a:rPr lang="en-GB" dirty="0">
                <a:latin typeface="Avenir Book" panose="02000503020000020003" pitchFamily="2" charset="0"/>
              </a:rPr>
              <a:t>a fine tipped plastic Pasteur pipette*</a:t>
            </a:r>
          </a:p>
          <a:p>
            <a:r>
              <a:rPr lang="en-GB" dirty="0">
                <a:latin typeface="Avenir Book" panose="02000503020000020003" pitchFamily="2" charset="0"/>
              </a:rPr>
              <a:t>a laminated 3-page identification key*</a:t>
            </a:r>
          </a:p>
        </p:txBody>
      </p:sp>
      <p:pic>
        <p:nvPicPr>
          <p:cNvPr id="6" name="Picture 5">
            <a:extLst>
              <a:ext uri="{FF2B5EF4-FFF2-40B4-BE49-F238E27FC236}">
                <a16:creationId xmlns:a16="http://schemas.microsoft.com/office/drawing/2014/main" id="{FF804DF2-5F2F-114C-A90F-161D15B7AB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6128" y="201342"/>
            <a:ext cx="1034389" cy="1034389"/>
          </a:xfrm>
          <a:prstGeom prst="rect">
            <a:avLst/>
          </a:prstGeom>
        </p:spPr>
      </p:pic>
      <p:sp>
        <p:nvSpPr>
          <p:cNvPr id="7" name="Rectangle 6">
            <a:extLst>
              <a:ext uri="{FF2B5EF4-FFF2-40B4-BE49-F238E27FC236}">
                <a16:creationId xmlns:a16="http://schemas.microsoft.com/office/drawing/2014/main" id="{72A15106-D167-AD4D-8470-DD5D8A325E5C}"/>
              </a:ext>
            </a:extLst>
          </p:cNvPr>
          <p:cNvSpPr/>
          <p:nvPr/>
        </p:nvSpPr>
        <p:spPr>
          <a:xfrm>
            <a:off x="701299" y="937742"/>
            <a:ext cx="5910949"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6B9FD9B1-134C-7A41-BA05-EEC3AF647841}"/>
              </a:ext>
            </a:extLst>
          </p:cNvPr>
          <p:cNvSpPr txBox="1">
            <a:spLocks/>
          </p:cNvSpPr>
          <p:nvPr/>
        </p:nvSpPr>
        <p:spPr>
          <a:xfrm>
            <a:off x="685800" y="209861"/>
            <a:ext cx="1499462" cy="724004"/>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GB" sz="3200" b="1" dirty="0" err="1">
                <a:latin typeface="Avenir Black" panose="02000503020000020003" pitchFamily="2" charset="0"/>
              </a:rPr>
              <a:t>SCoPE</a:t>
            </a:r>
            <a:endParaRPr lang="en-GB" sz="3200" b="1" dirty="0">
              <a:latin typeface="Avenir Black" panose="02000503020000020003" pitchFamily="2" charset="0"/>
            </a:endParaRPr>
          </a:p>
        </p:txBody>
      </p:sp>
      <p:sp>
        <p:nvSpPr>
          <p:cNvPr id="9" name="Content Placeholder 2">
            <a:extLst>
              <a:ext uri="{FF2B5EF4-FFF2-40B4-BE49-F238E27FC236}">
                <a16:creationId xmlns:a16="http://schemas.microsoft.com/office/drawing/2014/main" id="{E9AF47DE-BC79-114E-9133-F1D30E9558C6}"/>
              </a:ext>
            </a:extLst>
          </p:cNvPr>
          <p:cNvSpPr txBox="1">
            <a:spLocks/>
          </p:cNvSpPr>
          <p:nvPr/>
        </p:nvSpPr>
        <p:spPr>
          <a:xfrm>
            <a:off x="4269378" y="6205229"/>
            <a:ext cx="4482737" cy="4514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Font typeface="Arial" panose="020B0604020202020204" pitchFamily="34" charset="0"/>
              <a:buNone/>
            </a:pPr>
            <a:r>
              <a:rPr lang="en-GB" sz="1600" dirty="0">
                <a:latin typeface="Avenir Book" panose="02000503020000020003" pitchFamily="2" charset="0"/>
              </a:rPr>
              <a:t>*provided by the Gurdon Institute</a:t>
            </a:r>
          </a:p>
        </p:txBody>
      </p:sp>
    </p:spTree>
    <p:extLst>
      <p:ext uri="{BB962C8B-B14F-4D97-AF65-F5344CB8AC3E}">
        <p14:creationId xmlns:p14="http://schemas.microsoft.com/office/powerpoint/2010/main" val="5022040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85800" y="983461"/>
            <a:ext cx="7562850" cy="701130"/>
          </a:xfrm>
        </p:spPr>
        <p:txBody>
          <a:bodyPr/>
          <a:lstStyle/>
          <a:p>
            <a:r>
              <a:rPr lang="en-GB" b="1" dirty="0">
                <a:latin typeface="Avenir Book" panose="02000503020000020003" pitchFamily="2" charset="0"/>
              </a:rPr>
              <a:t>Safety</a:t>
            </a:r>
          </a:p>
        </p:txBody>
      </p:sp>
      <p:sp>
        <p:nvSpPr>
          <p:cNvPr id="5" name="Content Placeholder 2"/>
          <p:cNvSpPr>
            <a:spLocks noGrp="1"/>
          </p:cNvSpPr>
          <p:nvPr>
            <p:ph idx="1"/>
          </p:nvPr>
        </p:nvSpPr>
        <p:spPr>
          <a:xfrm>
            <a:off x="838200" y="1825625"/>
            <a:ext cx="7562850" cy="4401004"/>
          </a:xfrm>
        </p:spPr>
        <p:txBody>
          <a:bodyPr>
            <a:normAutofit/>
          </a:bodyPr>
          <a:lstStyle/>
          <a:p>
            <a:r>
              <a:rPr lang="en-GB" dirty="0">
                <a:latin typeface="Avenir Book" panose="02000503020000020003" pitchFamily="2" charset="0"/>
              </a:rPr>
              <a:t>The forceps have very fine points and are very sharp – please take care of them and </a:t>
            </a:r>
            <a:r>
              <a:rPr lang="en-GB" b="1" dirty="0">
                <a:latin typeface="Avenir Book" panose="02000503020000020003" pitchFamily="2" charset="0"/>
              </a:rPr>
              <a:t>put the cover back on when not in use.</a:t>
            </a:r>
          </a:p>
          <a:p>
            <a:r>
              <a:rPr lang="en-GB" b="1" dirty="0">
                <a:latin typeface="Avenir Book" panose="02000503020000020003" pitchFamily="2" charset="0"/>
              </a:rPr>
              <a:t>The microscope slides are made of glass and could break. </a:t>
            </a:r>
            <a:r>
              <a:rPr lang="en-GB" dirty="0">
                <a:latin typeface="Avenir Book" panose="02000503020000020003" pitchFamily="2" charset="0"/>
              </a:rPr>
              <a:t>Please inform a teacher if any glass gets broken. We have a sharps bin for disposal of broken glass.</a:t>
            </a:r>
          </a:p>
          <a:p>
            <a:r>
              <a:rPr lang="en-GB" dirty="0">
                <a:latin typeface="Avenir Book" panose="02000503020000020003" pitchFamily="2" charset="0"/>
              </a:rPr>
              <a:t>The larvae are provided growing on yeast. There are no particular hazards associated with the larvae but you should wash your hands at the end of the practical.</a:t>
            </a:r>
          </a:p>
          <a:p>
            <a:r>
              <a:rPr lang="en-GB" dirty="0">
                <a:latin typeface="Avenir Book" panose="02000503020000020003" pitchFamily="2" charset="0"/>
              </a:rPr>
              <a:t>You may have a vial containing blue larvae. These have been grown on yeast containing bromophenol blue which is a pH indicator. It is yellow below pH 3, green between pH 3 and 4.6 and blue at pH 4.6 or above.</a:t>
            </a:r>
          </a:p>
        </p:txBody>
      </p:sp>
      <p:pic>
        <p:nvPicPr>
          <p:cNvPr id="6" name="Picture 5">
            <a:extLst>
              <a:ext uri="{FF2B5EF4-FFF2-40B4-BE49-F238E27FC236}">
                <a16:creationId xmlns:a16="http://schemas.microsoft.com/office/drawing/2014/main" id="{DA8EC06B-A01C-4649-AF2B-B3F22D8D6D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6128" y="201342"/>
            <a:ext cx="1034389" cy="1034389"/>
          </a:xfrm>
          <a:prstGeom prst="rect">
            <a:avLst/>
          </a:prstGeom>
        </p:spPr>
      </p:pic>
      <p:sp>
        <p:nvSpPr>
          <p:cNvPr id="7" name="Rectangle 6">
            <a:extLst>
              <a:ext uri="{FF2B5EF4-FFF2-40B4-BE49-F238E27FC236}">
                <a16:creationId xmlns:a16="http://schemas.microsoft.com/office/drawing/2014/main" id="{31386421-40BB-8140-95A4-D4F264FF3E5C}"/>
              </a:ext>
            </a:extLst>
          </p:cNvPr>
          <p:cNvSpPr/>
          <p:nvPr/>
        </p:nvSpPr>
        <p:spPr>
          <a:xfrm>
            <a:off x="701299" y="937742"/>
            <a:ext cx="5910949"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B3C5F826-9CD6-8640-8A61-CD1A166DF369}"/>
              </a:ext>
            </a:extLst>
          </p:cNvPr>
          <p:cNvSpPr txBox="1">
            <a:spLocks/>
          </p:cNvSpPr>
          <p:nvPr/>
        </p:nvSpPr>
        <p:spPr>
          <a:xfrm>
            <a:off x="685800" y="209861"/>
            <a:ext cx="1499462" cy="724004"/>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GB" sz="3200" b="1" dirty="0" err="1">
                <a:latin typeface="Avenir Black" panose="02000503020000020003" pitchFamily="2" charset="0"/>
              </a:rPr>
              <a:t>SCoPE</a:t>
            </a:r>
            <a:endParaRPr lang="en-GB" sz="3200" b="1" dirty="0">
              <a:latin typeface="Avenir Black" panose="02000503020000020003" pitchFamily="2" charset="0"/>
            </a:endParaRPr>
          </a:p>
        </p:txBody>
      </p:sp>
    </p:spTree>
    <p:extLst>
      <p:ext uri="{BB962C8B-B14F-4D97-AF65-F5344CB8AC3E}">
        <p14:creationId xmlns:p14="http://schemas.microsoft.com/office/powerpoint/2010/main" val="2371166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794518" y="1559455"/>
            <a:ext cx="8205999" cy="3170099"/>
          </a:xfrm>
          <a:prstGeom prst="rect">
            <a:avLst/>
          </a:prstGeom>
          <a:noFill/>
        </p:spPr>
        <p:txBody>
          <a:bodyPr wrap="square" rtlCol="0">
            <a:spAutoFit/>
          </a:bodyPr>
          <a:lstStyle/>
          <a:p>
            <a:pPr marL="457200" indent="-457200">
              <a:buFont typeface="+mj-lt"/>
              <a:buAutoNum type="arabicPeriod"/>
            </a:pPr>
            <a:r>
              <a:rPr lang="en-GB" sz="2000" dirty="0">
                <a:latin typeface="Avenir Book" panose="02000503020000020003" pitchFamily="2" charset="0"/>
              </a:rPr>
              <a:t>Place a microscope slide on the black plastic surface.</a:t>
            </a:r>
          </a:p>
          <a:p>
            <a:pPr marL="457200" indent="-457200">
              <a:buFont typeface="+mj-lt"/>
              <a:buAutoNum type="arabicPeriod"/>
            </a:pPr>
            <a:r>
              <a:rPr lang="en-GB" sz="2000" dirty="0">
                <a:latin typeface="Avenir Book" panose="02000503020000020003" pitchFamily="2" charset="0"/>
              </a:rPr>
              <a:t>Add 1-2 drops of saline onto the middle of the slide.</a:t>
            </a:r>
          </a:p>
          <a:p>
            <a:pPr marL="457200" indent="-457200">
              <a:buFont typeface="+mj-lt"/>
              <a:buAutoNum type="arabicPeriod"/>
            </a:pPr>
            <a:r>
              <a:rPr lang="en-GB" sz="2000" dirty="0">
                <a:latin typeface="Avenir Book" panose="02000503020000020003" pitchFamily="2" charset="0"/>
              </a:rPr>
              <a:t>Using the forceps, </a:t>
            </a:r>
            <a:r>
              <a:rPr lang="en-GB" sz="2000" b="1" dirty="0">
                <a:latin typeface="Avenir Book" panose="02000503020000020003" pitchFamily="2" charset="0"/>
              </a:rPr>
              <a:t>carefully</a:t>
            </a:r>
            <a:r>
              <a:rPr lang="en-GB" sz="2000" dirty="0">
                <a:latin typeface="Avenir Book" panose="02000503020000020003" pitchFamily="2" charset="0"/>
              </a:rPr>
              <a:t> pick out a larva from the side of the vial  – choose one of the whitest and largest ones – and place it onto the liquid droplet on the slide.</a:t>
            </a:r>
          </a:p>
          <a:p>
            <a:pPr marL="457200" indent="-457200">
              <a:buFont typeface="+mj-lt"/>
              <a:buAutoNum type="arabicPeriod"/>
            </a:pPr>
            <a:r>
              <a:rPr lang="en-GB" sz="2000" dirty="0">
                <a:latin typeface="Avenir Book" panose="02000503020000020003" pitchFamily="2" charset="0"/>
              </a:rPr>
              <a:t>Put the magnifier over the microscope slide and turn the light on.</a:t>
            </a:r>
          </a:p>
          <a:p>
            <a:pPr marL="457200" indent="-457200">
              <a:buFont typeface="+mj-lt"/>
              <a:buAutoNum type="arabicPeriod"/>
            </a:pPr>
            <a:r>
              <a:rPr lang="en-GB" sz="2000" dirty="0">
                <a:latin typeface="Avenir Book" panose="02000503020000020003" pitchFamily="2" charset="0"/>
              </a:rPr>
              <a:t>With forceps in each hand, grasp the larva at each end and </a:t>
            </a:r>
            <a:r>
              <a:rPr lang="en-GB" sz="2000" b="1" dirty="0">
                <a:latin typeface="Avenir Book" panose="02000503020000020003" pitchFamily="2" charset="0"/>
              </a:rPr>
              <a:t>gently</a:t>
            </a:r>
            <a:r>
              <a:rPr lang="en-GB" sz="2000" dirty="0">
                <a:latin typeface="Avenir Book" panose="02000503020000020003" pitchFamily="2" charset="0"/>
              </a:rPr>
              <a:t> pull apart, teasing apart the internal structures. </a:t>
            </a:r>
          </a:p>
          <a:p>
            <a:pPr marL="457200" indent="-457200">
              <a:buFont typeface="+mj-lt"/>
              <a:buAutoNum type="arabicPeriod"/>
            </a:pPr>
            <a:r>
              <a:rPr lang="en-GB" sz="2000" dirty="0">
                <a:latin typeface="Avenir Book" panose="02000503020000020003" pitchFamily="2" charset="0"/>
              </a:rPr>
              <a:t>Place a coverslip on top and view under the magnifier or microscope if, available. </a:t>
            </a:r>
          </a:p>
        </p:txBody>
      </p:sp>
      <p:sp>
        <p:nvSpPr>
          <p:cNvPr id="16" name="Title 1">
            <a:extLst>
              <a:ext uri="{FF2B5EF4-FFF2-40B4-BE49-F238E27FC236}">
                <a16:creationId xmlns:a16="http://schemas.microsoft.com/office/drawing/2014/main" id="{94B80BE6-C771-294A-AB62-0EFC541741CC}"/>
              </a:ext>
            </a:extLst>
          </p:cNvPr>
          <p:cNvSpPr>
            <a:spLocks noGrp="1"/>
          </p:cNvSpPr>
          <p:nvPr>
            <p:ph type="title"/>
          </p:nvPr>
        </p:nvSpPr>
        <p:spPr>
          <a:xfrm>
            <a:off x="685800" y="983461"/>
            <a:ext cx="7562850" cy="701130"/>
          </a:xfrm>
        </p:spPr>
        <p:txBody>
          <a:bodyPr/>
          <a:lstStyle/>
          <a:p>
            <a:r>
              <a:rPr lang="en-GB" b="1" dirty="0">
                <a:latin typeface="Avenir Book" panose="02000503020000020003" pitchFamily="2" charset="0"/>
              </a:rPr>
              <a:t>Method (see video on the next slide)</a:t>
            </a:r>
          </a:p>
        </p:txBody>
      </p:sp>
      <p:pic>
        <p:nvPicPr>
          <p:cNvPr id="18" name="Picture 17">
            <a:extLst>
              <a:ext uri="{FF2B5EF4-FFF2-40B4-BE49-F238E27FC236}">
                <a16:creationId xmlns:a16="http://schemas.microsoft.com/office/drawing/2014/main" id="{C684067C-0A61-A84F-8155-3D452D3F5D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6128" y="201342"/>
            <a:ext cx="1034389" cy="1034389"/>
          </a:xfrm>
          <a:prstGeom prst="rect">
            <a:avLst/>
          </a:prstGeom>
        </p:spPr>
      </p:pic>
      <p:sp>
        <p:nvSpPr>
          <p:cNvPr id="19" name="Rectangle 18">
            <a:extLst>
              <a:ext uri="{FF2B5EF4-FFF2-40B4-BE49-F238E27FC236}">
                <a16:creationId xmlns:a16="http://schemas.microsoft.com/office/drawing/2014/main" id="{E6C871D1-B434-7A4E-8ED5-25247375D5B8}"/>
              </a:ext>
            </a:extLst>
          </p:cNvPr>
          <p:cNvSpPr/>
          <p:nvPr/>
        </p:nvSpPr>
        <p:spPr>
          <a:xfrm>
            <a:off x="701299" y="937742"/>
            <a:ext cx="5910949"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5E29844F-4A64-FC4E-B416-581843262EAF}"/>
              </a:ext>
            </a:extLst>
          </p:cNvPr>
          <p:cNvSpPr txBox="1">
            <a:spLocks/>
          </p:cNvSpPr>
          <p:nvPr/>
        </p:nvSpPr>
        <p:spPr>
          <a:xfrm>
            <a:off x="685800" y="209861"/>
            <a:ext cx="1499462" cy="724004"/>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GB" sz="3200" b="1" dirty="0" err="1">
                <a:latin typeface="Avenir Black" panose="02000503020000020003" pitchFamily="2" charset="0"/>
              </a:rPr>
              <a:t>SCoPE</a:t>
            </a:r>
            <a:endParaRPr lang="en-GB" sz="3200" b="1" dirty="0">
              <a:latin typeface="Avenir Black" panose="02000503020000020003" pitchFamily="2" charset="0"/>
            </a:endParaRPr>
          </a:p>
        </p:txBody>
      </p:sp>
      <p:sp>
        <p:nvSpPr>
          <p:cNvPr id="29" name="Rectangle 28">
            <a:extLst>
              <a:ext uri="{FF2B5EF4-FFF2-40B4-BE49-F238E27FC236}">
                <a16:creationId xmlns:a16="http://schemas.microsoft.com/office/drawing/2014/main" id="{9550A4B3-4CB1-7B45-B079-7F0AB1658798}"/>
              </a:ext>
            </a:extLst>
          </p:cNvPr>
          <p:cNvSpPr/>
          <p:nvPr/>
        </p:nvSpPr>
        <p:spPr>
          <a:xfrm>
            <a:off x="4066674" y="5242468"/>
            <a:ext cx="843601" cy="71398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42E7369F-30AA-E24B-9889-9AE6A706EC46}"/>
              </a:ext>
            </a:extLst>
          </p:cNvPr>
          <p:cNvGrpSpPr/>
          <p:nvPr/>
        </p:nvGrpSpPr>
        <p:grpSpPr>
          <a:xfrm>
            <a:off x="788854" y="4524905"/>
            <a:ext cx="7566292" cy="2149107"/>
            <a:chOff x="812231" y="4307698"/>
            <a:chExt cx="7566292" cy="2149107"/>
          </a:xfrm>
        </p:grpSpPr>
        <p:sp>
          <p:nvSpPr>
            <p:cNvPr id="4" name="Rectangle 3"/>
            <p:cNvSpPr/>
            <p:nvPr/>
          </p:nvSpPr>
          <p:spPr>
            <a:xfrm>
              <a:off x="2586789" y="4679302"/>
              <a:ext cx="4025460" cy="162128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5" name="Rectangle 4"/>
            <p:cNvSpPr/>
            <p:nvPr/>
          </p:nvSpPr>
          <p:spPr>
            <a:xfrm>
              <a:off x="3356843" y="5242468"/>
              <a:ext cx="2505205" cy="71398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6" name="TextBox 5"/>
            <p:cNvSpPr txBox="1"/>
            <p:nvPr/>
          </p:nvSpPr>
          <p:spPr>
            <a:xfrm>
              <a:off x="6969074" y="5673214"/>
              <a:ext cx="792175" cy="400110"/>
            </a:xfrm>
            <a:prstGeom prst="rect">
              <a:avLst/>
            </a:prstGeom>
            <a:noFill/>
          </p:spPr>
          <p:txBody>
            <a:bodyPr wrap="square" rtlCol="0">
              <a:spAutoFit/>
            </a:bodyPr>
            <a:lstStyle/>
            <a:p>
              <a:r>
                <a:rPr lang="en-GB" sz="2000" b="1" dirty="0">
                  <a:solidFill>
                    <a:schemeClr val="accent2"/>
                  </a:solidFill>
                  <a:latin typeface="Avenir Book" panose="02000503020000020003" pitchFamily="2" charset="0"/>
                </a:rPr>
                <a:t>slide</a:t>
              </a:r>
            </a:p>
          </p:txBody>
        </p:sp>
        <p:cxnSp>
          <p:nvCxnSpPr>
            <p:cNvPr id="7" name="Straight Arrow Connector 6"/>
            <p:cNvCxnSpPr>
              <a:cxnSpLocks/>
            </p:cNvCxnSpPr>
            <p:nvPr/>
          </p:nvCxnSpPr>
          <p:spPr>
            <a:xfrm flipH="1" flipV="1">
              <a:off x="5620106" y="5765981"/>
              <a:ext cx="1348968" cy="107288"/>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4236662" y="5351909"/>
              <a:ext cx="513568" cy="488514"/>
            </a:xfrm>
            <a:prstGeom prst="ellipse">
              <a:avLst/>
            </a:prstGeom>
            <a:solidFill>
              <a:schemeClr val="bg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p:cNvSpPr/>
            <p:nvPr/>
          </p:nvSpPr>
          <p:spPr>
            <a:xfrm>
              <a:off x="4366049" y="5530239"/>
              <a:ext cx="275573" cy="87682"/>
            </a:xfrm>
            <a:prstGeom prst="roundRect">
              <a:avLst/>
            </a:prstGeom>
            <a:solidFill>
              <a:schemeClr val="accent4">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p:cNvCxnSpPr>
              <a:cxnSpLocks/>
              <a:endCxn id="11" idx="3"/>
            </p:cNvCxnSpPr>
            <p:nvPr/>
          </p:nvCxnSpPr>
          <p:spPr>
            <a:xfrm flipH="1">
              <a:off x="4641622" y="4614746"/>
              <a:ext cx="2327452" cy="959334"/>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950490" y="4307698"/>
              <a:ext cx="999034" cy="400110"/>
            </a:xfrm>
            <a:prstGeom prst="rect">
              <a:avLst/>
            </a:prstGeom>
            <a:noFill/>
          </p:spPr>
          <p:txBody>
            <a:bodyPr wrap="square" rtlCol="0">
              <a:spAutoFit/>
            </a:bodyPr>
            <a:lstStyle/>
            <a:p>
              <a:r>
                <a:rPr lang="en-GB" sz="2000" b="1" dirty="0">
                  <a:solidFill>
                    <a:schemeClr val="accent2"/>
                  </a:solidFill>
                  <a:latin typeface="Avenir Book" panose="02000503020000020003" pitchFamily="2" charset="0"/>
                </a:rPr>
                <a:t>larva</a:t>
              </a:r>
            </a:p>
          </p:txBody>
        </p:sp>
        <p:sp>
          <p:nvSpPr>
            <p:cNvPr id="15" name="TextBox 14"/>
            <p:cNvSpPr txBox="1"/>
            <p:nvPr/>
          </p:nvSpPr>
          <p:spPr>
            <a:xfrm>
              <a:off x="917544" y="6056695"/>
              <a:ext cx="1249165" cy="400110"/>
            </a:xfrm>
            <a:prstGeom prst="rect">
              <a:avLst/>
            </a:prstGeom>
            <a:noFill/>
          </p:spPr>
          <p:txBody>
            <a:bodyPr wrap="square" rtlCol="0">
              <a:spAutoFit/>
            </a:bodyPr>
            <a:lstStyle/>
            <a:p>
              <a:r>
                <a:rPr lang="en-GB" sz="2000" b="1" dirty="0">
                  <a:solidFill>
                    <a:schemeClr val="accent2"/>
                  </a:solidFill>
                  <a:latin typeface="Avenir Book" panose="02000503020000020003" pitchFamily="2" charset="0"/>
                </a:rPr>
                <a:t>coverslip</a:t>
              </a:r>
            </a:p>
          </p:txBody>
        </p:sp>
        <p:cxnSp>
          <p:nvCxnSpPr>
            <p:cNvPr id="17" name="Straight Arrow Connector 16"/>
            <p:cNvCxnSpPr>
              <a:cxnSpLocks/>
            </p:cNvCxnSpPr>
            <p:nvPr/>
          </p:nvCxnSpPr>
          <p:spPr>
            <a:xfrm flipV="1">
              <a:off x="2143128" y="5765983"/>
              <a:ext cx="1923546" cy="446925"/>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AAD1F35-7A29-2A48-8BCD-D3348D1B4846}"/>
                </a:ext>
              </a:extLst>
            </p:cNvPr>
            <p:cNvSpPr txBox="1"/>
            <p:nvPr/>
          </p:nvSpPr>
          <p:spPr>
            <a:xfrm>
              <a:off x="7288658" y="5130553"/>
              <a:ext cx="1089865" cy="400110"/>
            </a:xfrm>
            <a:prstGeom prst="rect">
              <a:avLst/>
            </a:prstGeom>
            <a:noFill/>
          </p:spPr>
          <p:txBody>
            <a:bodyPr wrap="square" rtlCol="0">
              <a:spAutoFit/>
            </a:bodyPr>
            <a:lstStyle/>
            <a:p>
              <a:r>
                <a:rPr lang="en-GB" sz="2000" b="1" dirty="0">
                  <a:solidFill>
                    <a:schemeClr val="accent2"/>
                  </a:solidFill>
                  <a:latin typeface="Avenir Book" panose="02000503020000020003" pitchFamily="2" charset="0"/>
                </a:rPr>
                <a:t>saline</a:t>
              </a:r>
            </a:p>
          </p:txBody>
        </p:sp>
        <p:cxnSp>
          <p:nvCxnSpPr>
            <p:cNvPr id="22" name="Straight Arrow Connector 21">
              <a:extLst>
                <a:ext uri="{FF2B5EF4-FFF2-40B4-BE49-F238E27FC236}">
                  <a16:creationId xmlns:a16="http://schemas.microsoft.com/office/drawing/2014/main" id="{B2141E17-CE31-EE47-8642-4E9613DB911C}"/>
                </a:ext>
              </a:extLst>
            </p:cNvPr>
            <p:cNvCxnSpPr>
              <a:cxnSpLocks/>
              <a:endCxn id="8" idx="6"/>
            </p:cNvCxnSpPr>
            <p:nvPr/>
          </p:nvCxnSpPr>
          <p:spPr>
            <a:xfrm flipH="1">
              <a:off x="4750230" y="5374810"/>
              <a:ext cx="2538428" cy="221356"/>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C02FE7CD-67D8-1742-AA94-02B1A5EC5D18}"/>
                </a:ext>
              </a:extLst>
            </p:cNvPr>
            <p:cNvSpPr txBox="1"/>
            <p:nvPr/>
          </p:nvSpPr>
          <p:spPr>
            <a:xfrm>
              <a:off x="812231" y="4595115"/>
              <a:ext cx="1621351" cy="1015663"/>
            </a:xfrm>
            <a:prstGeom prst="rect">
              <a:avLst/>
            </a:prstGeom>
            <a:noFill/>
          </p:spPr>
          <p:txBody>
            <a:bodyPr wrap="square" rtlCol="0">
              <a:spAutoFit/>
            </a:bodyPr>
            <a:lstStyle/>
            <a:p>
              <a:r>
                <a:rPr lang="en-GB" sz="2000" b="1" dirty="0">
                  <a:solidFill>
                    <a:schemeClr val="accent2"/>
                  </a:solidFill>
                  <a:latin typeface="Avenir Book" panose="02000503020000020003" pitchFamily="2" charset="0"/>
                </a:rPr>
                <a:t>black plastic dissection surface</a:t>
              </a:r>
            </a:p>
          </p:txBody>
        </p:sp>
        <p:cxnSp>
          <p:nvCxnSpPr>
            <p:cNvPr id="33" name="Straight Arrow Connector 32">
              <a:extLst>
                <a:ext uri="{FF2B5EF4-FFF2-40B4-BE49-F238E27FC236}">
                  <a16:creationId xmlns:a16="http://schemas.microsoft.com/office/drawing/2014/main" id="{469681A7-1557-7641-8DCF-2BC2D24178A8}"/>
                </a:ext>
              </a:extLst>
            </p:cNvPr>
            <p:cNvCxnSpPr>
              <a:cxnSpLocks/>
            </p:cNvCxnSpPr>
            <p:nvPr/>
          </p:nvCxnSpPr>
          <p:spPr>
            <a:xfrm>
              <a:off x="1910380" y="4986011"/>
              <a:ext cx="1529692" cy="76119"/>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288955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E3AE459-C42E-2B46-A45B-D22F4AD07219}"/>
              </a:ext>
            </a:extLst>
          </p:cNvPr>
          <p:cNvSpPr>
            <a:spLocks noGrp="1"/>
          </p:cNvSpPr>
          <p:nvPr>
            <p:ph type="title"/>
          </p:nvPr>
        </p:nvSpPr>
        <p:spPr>
          <a:xfrm>
            <a:off x="685800" y="983461"/>
            <a:ext cx="7562850" cy="701130"/>
          </a:xfrm>
        </p:spPr>
        <p:txBody>
          <a:bodyPr/>
          <a:lstStyle/>
          <a:p>
            <a:r>
              <a:rPr lang="en-GB" b="1" dirty="0">
                <a:latin typeface="Avenir Book" panose="02000503020000020003" pitchFamily="2" charset="0"/>
              </a:rPr>
              <a:t>Method - video</a:t>
            </a:r>
          </a:p>
        </p:txBody>
      </p:sp>
      <p:pic>
        <p:nvPicPr>
          <p:cNvPr id="6" name="Picture 5">
            <a:extLst>
              <a:ext uri="{FF2B5EF4-FFF2-40B4-BE49-F238E27FC236}">
                <a16:creationId xmlns:a16="http://schemas.microsoft.com/office/drawing/2014/main" id="{17578029-72D3-9246-8C5E-9C713C4DB4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6128" y="201342"/>
            <a:ext cx="1034389" cy="1034389"/>
          </a:xfrm>
          <a:prstGeom prst="rect">
            <a:avLst/>
          </a:prstGeom>
        </p:spPr>
      </p:pic>
      <p:sp>
        <p:nvSpPr>
          <p:cNvPr id="7" name="Rectangle 6">
            <a:extLst>
              <a:ext uri="{FF2B5EF4-FFF2-40B4-BE49-F238E27FC236}">
                <a16:creationId xmlns:a16="http://schemas.microsoft.com/office/drawing/2014/main" id="{45A8E6E3-B34A-354D-8B6F-A36147F6615A}"/>
              </a:ext>
            </a:extLst>
          </p:cNvPr>
          <p:cNvSpPr/>
          <p:nvPr/>
        </p:nvSpPr>
        <p:spPr>
          <a:xfrm>
            <a:off x="701299" y="937742"/>
            <a:ext cx="5910949"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33B3D37F-2F39-D74D-9662-38BE425BF0CA}"/>
              </a:ext>
            </a:extLst>
          </p:cNvPr>
          <p:cNvSpPr txBox="1">
            <a:spLocks/>
          </p:cNvSpPr>
          <p:nvPr/>
        </p:nvSpPr>
        <p:spPr>
          <a:xfrm>
            <a:off x="685800" y="209861"/>
            <a:ext cx="1499462" cy="724004"/>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GB" sz="3200" b="1" dirty="0" err="1">
                <a:latin typeface="Avenir Black" panose="02000503020000020003" pitchFamily="2" charset="0"/>
              </a:rPr>
              <a:t>SCoPE</a:t>
            </a:r>
            <a:endParaRPr lang="en-GB" sz="3200" b="1" dirty="0">
              <a:latin typeface="Avenir Black" panose="02000503020000020003" pitchFamily="2" charset="0"/>
            </a:endParaRPr>
          </a:p>
        </p:txBody>
      </p:sp>
    </p:spTree>
    <p:extLst>
      <p:ext uri="{BB962C8B-B14F-4D97-AF65-F5344CB8AC3E}">
        <p14:creationId xmlns:p14="http://schemas.microsoft.com/office/powerpoint/2010/main" val="3558320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8896" y="1473388"/>
            <a:ext cx="4082263" cy="3061697"/>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406" y="4184266"/>
            <a:ext cx="3245726" cy="2434294"/>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2406" y="1762923"/>
            <a:ext cx="3245726" cy="2434295"/>
          </a:xfrm>
          <a:prstGeom prst="rect">
            <a:avLst/>
          </a:prstGeom>
        </p:spPr>
      </p:pic>
      <p:sp>
        <p:nvSpPr>
          <p:cNvPr id="4" name="Title 1"/>
          <p:cNvSpPr>
            <a:spLocks noGrp="1"/>
          </p:cNvSpPr>
          <p:nvPr>
            <p:ph type="title"/>
          </p:nvPr>
        </p:nvSpPr>
        <p:spPr>
          <a:xfrm>
            <a:off x="594350" y="909060"/>
            <a:ext cx="7480617" cy="939568"/>
          </a:xfrm>
        </p:spPr>
        <p:txBody>
          <a:bodyPr>
            <a:normAutofit/>
          </a:bodyPr>
          <a:lstStyle/>
          <a:p>
            <a:r>
              <a:rPr lang="en-GB" sz="2000" dirty="0">
                <a:latin typeface="Avenir Book" panose="02000503020000020003" pitchFamily="2" charset="0"/>
              </a:rPr>
              <a:t>Before dissection, look at the cuticles and head part to see if you can spot these features:</a:t>
            </a:r>
          </a:p>
        </p:txBody>
      </p:sp>
      <p:cxnSp>
        <p:nvCxnSpPr>
          <p:cNvPr id="6" name="Straight Arrow Connector 5"/>
          <p:cNvCxnSpPr/>
          <p:nvPr/>
        </p:nvCxnSpPr>
        <p:spPr>
          <a:xfrm flipH="1" flipV="1">
            <a:off x="3090737" y="5729580"/>
            <a:ext cx="330386" cy="511385"/>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
        <p:nvSpPr>
          <p:cNvPr id="7" name="TextBox 6"/>
          <p:cNvSpPr txBox="1"/>
          <p:nvPr/>
        </p:nvSpPr>
        <p:spPr>
          <a:xfrm>
            <a:off x="2299776" y="6151173"/>
            <a:ext cx="1235861" cy="400110"/>
          </a:xfrm>
          <a:prstGeom prst="rect">
            <a:avLst/>
          </a:prstGeom>
          <a:solidFill>
            <a:schemeClr val="bg1"/>
          </a:solidFill>
        </p:spPr>
        <p:txBody>
          <a:bodyPr wrap="square" rtlCol="0">
            <a:spAutoFit/>
          </a:bodyPr>
          <a:lstStyle/>
          <a:p>
            <a:r>
              <a:rPr lang="en-GB" sz="2000" dirty="0" err="1">
                <a:latin typeface="Avenir Book" panose="02000503020000020003" pitchFamily="2" charset="0"/>
              </a:rPr>
              <a:t>denticles</a:t>
            </a:r>
            <a:endParaRPr lang="en-GB" sz="2000" dirty="0">
              <a:latin typeface="Avenir Book" panose="02000503020000020003" pitchFamily="2" charset="0"/>
            </a:endParaRPr>
          </a:p>
        </p:txBody>
      </p:sp>
      <p:cxnSp>
        <p:nvCxnSpPr>
          <p:cNvPr id="9" name="Straight Arrow Connector 8"/>
          <p:cNvCxnSpPr/>
          <p:nvPr/>
        </p:nvCxnSpPr>
        <p:spPr>
          <a:xfrm flipV="1">
            <a:off x="7422117" y="2095543"/>
            <a:ext cx="445142" cy="403789"/>
          </a:xfrm>
          <a:prstGeom prst="straightConnector1">
            <a:avLst/>
          </a:prstGeom>
          <a:ln>
            <a:headEnd type="triangle" w="med" len="med"/>
            <a:tailEnd type="none" w="med" len="med"/>
          </a:ln>
        </p:spPr>
        <p:style>
          <a:lnRef idx="3">
            <a:schemeClr val="accent2"/>
          </a:lnRef>
          <a:fillRef idx="0">
            <a:schemeClr val="accent2"/>
          </a:fillRef>
          <a:effectRef idx="2">
            <a:schemeClr val="accent2"/>
          </a:effectRef>
          <a:fontRef idx="minor">
            <a:schemeClr val="tx1"/>
          </a:fontRef>
        </p:style>
      </p:cxnSp>
      <p:sp>
        <p:nvSpPr>
          <p:cNvPr id="10" name="TextBox 9"/>
          <p:cNvSpPr txBox="1"/>
          <p:nvPr/>
        </p:nvSpPr>
        <p:spPr>
          <a:xfrm>
            <a:off x="7745087" y="1706244"/>
            <a:ext cx="1152144" cy="400110"/>
          </a:xfrm>
          <a:prstGeom prst="rect">
            <a:avLst/>
          </a:prstGeom>
          <a:solidFill>
            <a:schemeClr val="bg1"/>
          </a:solidFill>
        </p:spPr>
        <p:txBody>
          <a:bodyPr wrap="square" rtlCol="0">
            <a:spAutoFit/>
          </a:bodyPr>
          <a:lstStyle/>
          <a:p>
            <a:r>
              <a:rPr lang="en-GB" sz="2000" dirty="0">
                <a:latin typeface="Avenir Book" panose="02000503020000020003" pitchFamily="2" charset="0"/>
              </a:rPr>
              <a:t>spiracle</a:t>
            </a:r>
          </a:p>
        </p:txBody>
      </p:sp>
      <p:cxnSp>
        <p:nvCxnSpPr>
          <p:cNvPr id="11" name="Straight Arrow Connector 10"/>
          <p:cNvCxnSpPr/>
          <p:nvPr/>
        </p:nvCxnSpPr>
        <p:spPr>
          <a:xfrm>
            <a:off x="6890643" y="3531645"/>
            <a:ext cx="650039" cy="608306"/>
          </a:xfrm>
          <a:prstGeom prst="straightConnector1">
            <a:avLst/>
          </a:prstGeom>
          <a:ln>
            <a:headEnd type="triangle" w="med" len="med"/>
            <a:tailEnd type="none" w="med" len="med"/>
          </a:ln>
        </p:spPr>
        <p:style>
          <a:lnRef idx="3">
            <a:schemeClr val="accent2"/>
          </a:lnRef>
          <a:fillRef idx="0">
            <a:schemeClr val="accent2"/>
          </a:fillRef>
          <a:effectRef idx="2">
            <a:schemeClr val="accent2"/>
          </a:effectRef>
          <a:fontRef idx="minor">
            <a:schemeClr val="tx1"/>
          </a:fontRef>
        </p:style>
      </p:cxnSp>
      <p:sp>
        <p:nvSpPr>
          <p:cNvPr id="12" name="TextBox 11"/>
          <p:cNvSpPr txBox="1"/>
          <p:nvPr/>
        </p:nvSpPr>
        <p:spPr>
          <a:xfrm>
            <a:off x="7422117" y="4029415"/>
            <a:ext cx="1152144" cy="400110"/>
          </a:xfrm>
          <a:prstGeom prst="rect">
            <a:avLst/>
          </a:prstGeom>
          <a:solidFill>
            <a:schemeClr val="bg1"/>
          </a:solidFill>
        </p:spPr>
        <p:txBody>
          <a:bodyPr wrap="square" rtlCol="0">
            <a:spAutoFit/>
          </a:bodyPr>
          <a:lstStyle/>
          <a:p>
            <a:r>
              <a:rPr lang="en-GB" sz="2000" dirty="0">
                <a:latin typeface="Avenir Book" panose="02000503020000020003" pitchFamily="2" charset="0"/>
              </a:rPr>
              <a:t>trachea</a:t>
            </a:r>
          </a:p>
        </p:txBody>
      </p:sp>
      <p:cxnSp>
        <p:nvCxnSpPr>
          <p:cNvPr id="15" name="Straight Arrow Connector 14"/>
          <p:cNvCxnSpPr>
            <a:cxnSpLocks/>
          </p:cNvCxnSpPr>
          <p:nvPr/>
        </p:nvCxnSpPr>
        <p:spPr>
          <a:xfrm flipV="1">
            <a:off x="2046357" y="2980070"/>
            <a:ext cx="506838" cy="555959"/>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
        <p:nvSpPr>
          <p:cNvPr id="16" name="Rectangle 15"/>
          <p:cNvSpPr/>
          <p:nvPr/>
        </p:nvSpPr>
        <p:spPr>
          <a:xfrm>
            <a:off x="4167055" y="4620203"/>
            <a:ext cx="4154104" cy="1754326"/>
          </a:xfrm>
          <a:prstGeom prst="rect">
            <a:avLst/>
          </a:prstGeom>
        </p:spPr>
        <p:txBody>
          <a:bodyPr wrap="square">
            <a:spAutoFit/>
          </a:bodyPr>
          <a:lstStyle/>
          <a:p>
            <a:pPr lvl="0">
              <a:defRPr/>
            </a:pPr>
            <a:r>
              <a:rPr lang="en-GB" dirty="0">
                <a:latin typeface="Avenir Book" panose="02000503020000020003" pitchFamily="2" charset="0"/>
              </a:rPr>
              <a:t>Oxygen is delivered to the tissues by trachea which go from the spiracles (holes on the external surface near the mouth) and branch into smaller and smaller tubes to reach into all parts of the body.</a:t>
            </a:r>
          </a:p>
        </p:txBody>
      </p:sp>
      <p:pic>
        <p:nvPicPr>
          <p:cNvPr id="19" name="Picture 18">
            <a:extLst>
              <a:ext uri="{FF2B5EF4-FFF2-40B4-BE49-F238E27FC236}">
                <a16:creationId xmlns:a16="http://schemas.microsoft.com/office/drawing/2014/main" id="{A4551273-302E-B541-B09C-4B15C17844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6128" y="201342"/>
            <a:ext cx="1034389" cy="1034389"/>
          </a:xfrm>
          <a:prstGeom prst="rect">
            <a:avLst/>
          </a:prstGeom>
        </p:spPr>
      </p:pic>
      <p:sp>
        <p:nvSpPr>
          <p:cNvPr id="20" name="Rectangle 19">
            <a:extLst>
              <a:ext uri="{FF2B5EF4-FFF2-40B4-BE49-F238E27FC236}">
                <a16:creationId xmlns:a16="http://schemas.microsoft.com/office/drawing/2014/main" id="{121998C1-5ED2-254C-9A83-593A298D051D}"/>
              </a:ext>
            </a:extLst>
          </p:cNvPr>
          <p:cNvSpPr/>
          <p:nvPr/>
        </p:nvSpPr>
        <p:spPr>
          <a:xfrm>
            <a:off x="701299" y="937742"/>
            <a:ext cx="5910949"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054990A1-2708-4E4F-BC4C-D38AC9BEA125}"/>
              </a:ext>
            </a:extLst>
          </p:cNvPr>
          <p:cNvSpPr txBox="1">
            <a:spLocks/>
          </p:cNvSpPr>
          <p:nvPr/>
        </p:nvSpPr>
        <p:spPr>
          <a:xfrm>
            <a:off x="685800" y="209861"/>
            <a:ext cx="1499462" cy="724004"/>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GB" sz="3200" b="1" dirty="0" err="1">
                <a:latin typeface="Avenir Black" panose="02000503020000020003" pitchFamily="2" charset="0"/>
              </a:rPr>
              <a:t>SCoPE</a:t>
            </a:r>
            <a:endParaRPr lang="en-GB" sz="3200" b="1" dirty="0">
              <a:latin typeface="Avenir Black" panose="02000503020000020003" pitchFamily="2" charset="0"/>
            </a:endParaRPr>
          </a:p>
        </p:txBody>
      </p:sp>
      <p:sp>
        <p:nvSpPr>
          <p:cNvPr id="14" name="TextBox 13"/>
          <p:cNvSpPr txBox="1"/>
          <p:nvPr/>
        </p:nvSpPr>
        <p:spPr>
          <a:xfrm>
            <a:off x="1082029" y="3366117"/>
            <a:ext cx="1016794" cy="707886"/>
          </a:xfrm>
          <a:prstGeom prst="rect">
            <a:avLst/>
          </a:prstGeom>
          <a:solidFill>
            <a:schemeClr val="bg1"/>
          </a:solidFill>
        </p:spPr>
        <p:txBody>
          <a:bodyPr wrap="square" rtlCol="0">
            <a:spAutoFit/>
          </a:bodyPr>
          <a:lstStyle/>
          <a:p>
            <a:r>
              <a:rPr lang="en-GB" sz="2000" dirty="0">
                <a:latin typeface="Avenir Book" panose="02000503020000020003" pitchFamily="2" charset="0"/>
              </a:rPr>
              <a:t>mouth hook</a:t>
            </a:r>
          </a:p>
        </p:txBody>
      </p:sp>
    </p:spTree>
    <p:extLst>
      <p:ext uri="{BB962C8B-B14F-4D97-AF65-F5344CB8AC3E}">
        <p14:creationId xmlns:p14="http://schemas.microsoft.com/office/powerpoint/2010/main" val="30913112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147" y="1614043"/>
            <a:ext cx="6757707" cy="5068281"/>
          </a:xfrm>
          <a:prstGeom prst="rect">
            <a:avLst/>
          </a:prstGeom>
        </p:spPr>
      </p:pic>
      <p:sp>
        <p:nvSpPr>
          <p:cNvPr id="2" name="Title 1"/>
          <p:cNvSpPr>
            <a:spLocks noGrp="1"/>
          </p:cNvSpPr>
          <p:nvPr>
            <p:ph type="title"/>
          </p:nvPr>
        </p:nvSpPr>
        <p:spPr>
          <a:xfrm>
            <a:off x="628650" y="933865"/>
            <a:ext cx="7886700" cy="774266"/>
          </a:xfrm>
        </p:spPr>
        <p:txBody>
          <a:bodyPr>
            <a:normAutofit/>
          </a:bodyPr>
          <a:lstStyle/>
          <a:p>
            <a:r>
              <a:rPr lang="en-GB" sz="2800" dirty="0">
                <a:latin typeface="Avenir Book" panose="02000503020000020003" pitchFamily="2" charset="0"/>
              </a:rPr>
              <a:t>After dissection, you may be able to see… </a:t>
            </a:r>
            <a:endParaRPr lang="en-GB" sz="3200" dirty="0">
              <a:latin typeface="Avenir Book" panose="02000503020000020003" pitchFamily="2" charset="0"/>
            </a:endParaRPr>
          </a:p>
        </p:txBody>
      </p:sp>
      <p:cxnSp>
        <p:nvCxnSpPr>
          <p:cNvPr id="23" name="Straight Arrow Connector 22"/>
          <p:cNvCxnSpPr>
            <a:cxnSpLocks/>
          </p:cNvCxnSpPr>
          <p:nvPr/>
        </p:nvCxnSpPr>
        <p:spPr>
          <a:xfrm flipH="1" flipV="1">
            <a:off x="4204244" y="5362230"/>
            <a:ext cx="271309" cy="330544"/>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24" name="Straight Arrow Connector 23"/>
          <p:cNvCxnSpPr>
            <a:cxnSpLocks/>
          </p:cNvCxnSpPr>
          <p:nvPr/>
        </p:nvCxnSpPr>
        <p:spPr>
          <a:xfrm flipV="1">
            <a:off x="4736912" y="1896424"/>
            <a:ext cx="425912" cy="174042"/>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pic>
        <p:nvPicPr>
          <p:cNvPr id="10" name="Picture 9">
            <a:extLst>
              <a:ext uri="{FF2B5EF4-FFF2-40B4-BE49-F238E27FC236}">
                <a16:creationId xmlns:a16="http://schemas.microsoft.com/office/drawing/2014/main" id="{9189B98F-E45F-1949-890F-751F6DCFBA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6128" y="201342"/>
            <a:ext cx="1034389" cy="1034389"/>
          </a:xfrm>
          <a:prstGeom prst="rect">
            <a:avLst/>
          </a:prstGeom>
        </p:spPr>
      </p:pic>
      <p:sp>
        <p:nvSpPr>
          <p:cNvPr id="11" name="Rectangle 10">
            <a:extLst>
              <a:ext uri="{FF2B5EF4-FFF2-40B4-BE49-F238E27FC236}">
                <a16:creationId xmlns:a16="http://schemas.microsoft.com/office/drawing/2014/main" id="{A485D78C-DA0C-9F44-A969-5C49DAFFF464}"/>
              </a:ext>
            </a:extLst>
          </p:cNvPr>
          <p:cNvSpPr/>
          <p:nvPr/>
        </p:nvSpPr>
        <p:spPr>
          <a:xfrm>
            <a:off x="701299" y="937742"/>
            <a:ext cx="5910949"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38472897-C5F5-B041-A668-413FB34805B1}"/>
              </a:ext>
            </a:extLst>
          </p:cNvPr>
          <p:cNvSpPr txBox="1">
            <a:spLocks/>
          </p:cNvSpPr>
          <p:nvPr/>
        </p:nvSpPr>
        <p:spPr>
          <a:xfrm>
            <a:off x="685800" y="209861"/>
            <a:ext cx="1499462" cy="724004"/>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GB" sz="3200" b="1" dirty="0" err="1">
                <a:latin typeface="Avenir Black" panose="02000503020000020003" pitchFamily="2" charset="0"/>
              </a:rPr>
              <a:t>SCoPE</a:t>
            </a:r>
            <a:endParaRPr lang="en-GB" sz="3200" b="1" dirty="0">
              <a:latin typeface="Avenir Black" panose="02000503020000020003" pitchFamily="2" charset="0"/>
            </a:endParaRPr>
          </a:p>
        </p:txBody>
      </p:sp>
      <p:sp>
        <p:nvSpPr>
          <p:cNvPr id="22" name="TextBox 21"/>
          <p:cNvSpPr txBox="1"/>
          <p:nvPr/>
        </p:nvSpPr>
        <p:spPr>
          <a:xfrm>
            <a:off x="4337830" y="5666888"/>
            <a:ext cx="661238" cy="461665"/>
          </a:xfrm>
          <a:prstGeom prst="rect">
            <a:avLst/>
          </a:prstGeom>
          <a:solidFill>
            <a:schemeClr val="bg1"/>
          </a:solidFill>
        </p:spPr>
        <p:txBody>
          <a:bodyPr wrap="square" rtlCol="0">
            <a:spAutoFit/>
          </a:bodyPr>
          <a:lstStyle/>
          <a:p>
            <a:r>
              <a:rPr lang="en-GB" sz="2400" dirty="0">
                <a:latin typeface="Avenir Book" panose="02000503020000020003" pitchFamily="2" charset="0"/>
              </a:rPr>
              <a:t>gut</a:t>
            </a:r>
          </a:p>
        </p:txBody>
      </p:sp>
      <p:cxnSp>
        <p:nvCxnSpPr>
          <p:cNvPr id="16" name="Straight Arrow Connector 15">
            <a:extLst>
              <a:ext uri="{FF2B5EF4-FFF2-40B4-BE49-F238E27FC236}">
                <a16:creationId xmlns:a16="http://schemas.microsoft.com/office/drawing/2014/main" id="{36D652C6-62AE-B048-95E7-9E22EB760449}"/>
              </a:ext>
            </a:extLst>
          </p:cNvPr>
          <p:cNvCxnSpPr>
            <a:cxnSpLocks/>
          </p:cNvCxnSpPr>
          <p:nvPr/>
        </p:nvCxnSpPr>
        <p:spPr>
          <a:xfrm flipH="1">
            <a:off x="6625905" y="5557591"/>
            <a:ext cx="309813" cy="315694"/>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
        <p:nvSpPr>
          <p:cNvPr id="21" name="TextBox 20"/>
          <p:cNvSpPr txBox="1"/>
          <p:nvPr/>
        </p:nvSpPr>
        <p:spPr>
          <a:xfrm>
            <a:off x="6398545" y="5142899"/>
            <a:ext cx="1217324" cy="461665"/>
          </a:xfrm>
          <a:prstGeom prst="rect">
            <a:avLst/>
          </a:prstGeom>
          <a:solidFill>
            <a:schemeClr val="bg1"/>
          </a:solidFill>
        </p:spPr>
        <p:txBody>
          <a:bodyPr wrap="square" rtlCol="0">
            <a:spAutoFit/>
          </a:bodyPr>
          <a:lstStyle/>
          <a:p>
            <a:r>
              <a:rPr lang="en-GB" sz="2400" dirty="0">
                <a:latin typeface="Avenir Book" panose="02000503020000020003" pitchFamily="2" charset="0"/>
              </a:rPr>
              <a:t>trachea</a:t>
            </a:r>
          </a:p>
        </p:txBody>
      </p:sp>
      <p:sp>
        <p:nvSpPr>
          <p:cNvPr id="19" name="TextBox 18"/>
          <p:cNvSpPr txBox="1"/>
          <p:nvPr/>
        </p:nvSpPr>
        <p:spPr>
          <a:xfrm>
            <a:off x="4217843" y="1692058"/>
            <a:ext cx="601452" cy="461665"/>
          </a:xfrm>
          <a:prstGeom prst="rect">
            <a:avLst/>
          </a:prstGeom>
          <a:solidFill>
            <a:schemeClr val="bg1"/>
          </a:solidFill>
        </p:spPr>
        <p:txBody>
          <a:bodyPr wrap="square" rtlCol="0">
            <a:spAutoFit/>
          </a:bodyPr>
          <a:lstStyle/>
          <a:p>
            <a:r>
              <a:rPr lang="en-GB" sz="2400" dirty="0">
                <a:latin typeface="Avenir Book" panose="02000503020000020003" pitchFamily="2" charset="0"/>
              </a:rPr>
              <a:t>fat</a:t>
            </a:r>
          </a:p>
        </p:txBody>
      </p:sp>
    </p:spTree>
    <p:extLst>
      <p:ext uri="{BB962C8B-B14F-4D97-AF65-F5344CB8AC3E}">
        <p14:creationId xmlns:p14="http://schemas.microsoft.com/office/powerpoint/2010/main" val="1309577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120" y="1606300"/>
            <a:ext cx="7123008" cy="5342257"/>
          </a:xfrm>
          <a:prstGeom prst="rect">
            <a:avLst/>
          </a:prstGeom>
        </p:spPr>
      </p:pic>
      <p:cxnSp>
        <p:nvCxnSpPr>
          <p:cNvPr id="13" name="Straight Arrow Connector 12"/>
          <p:cNvCxnSpPr/>
          <p:nvPr/>
        </p:nvCxnSpPr>
        <p:spPr>
          <a:xfrm>
            <a:off x="6730948" y="5479164"/>
            <a:ext cx="217066" cy="553907"/>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
        <p:nvSpPr>
          <p:cNvPr id="14" name="TextBox 13"/>
          <p:cNvSpPr txBox="1"/>
          <p:nvPr/>
        </p:nvSpPr>
        <p:spPr>
          <a:xfrm>
            <a:off x="6154876" y="5020867"/>
            <a:ext cx="1152144" cy="461665"/>
          </a:xfrm>
          <a:prstGeom prst="rect">
            <a:avLst/>
          </a:prstGeom>
          <a:solidFill>
            <a:schemeClr val="bg1"/>
          </a:solidFill>
        </p:spPr>
        <p:txBody>
          <a:bodyPr wrap="square" rtlCol="0">
            <a:spAutoFit/>
          </a:bodyPr>
          <a:lstStyle/>
          <a:p>
            <a:r>
              <a:rPr lang="en-GB" sz="2400" dirty="0"/>
              <a:t>trachea</a:t>
            </a:r>
          </a:p>
        </p:txBody>
      </p:sp>
      <p:cxnSp>
        <p:nvCxnSpPr>
          <p:cNvPr id="16" name="Straight Arrow Connector 15"/>
          <p:cNvCxnSpPr/>
          <p:nvPr/>
        </p:nvCxnSpPr>
        <p:spPr>
          <a:xfrm>
            <a:off x="3165732" y="2583962"/>
            <a:ext cx="1207538" cy="179688"/>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17" name="Straight Arrow Connector 16"/>
          <p:cNvCxnSpPr/>
          <p:nvPr/>
        </p:nvCxnSpPr>
        <p:spPr>
          <a:xfrm flipV="1">
            <a:off x="2677578" y="3959037"/>
            <a:ext cx="1695692" cy="288175"/>
          </a:xfrm>
          <a:prstGeom prst="straightConnector1">
            <a:avLst/>
          </a:prstGeom>
          <a:ln w="38100">
            <a:solidFill>
              <a:schemeClr val="accent2">
                <a:lumMod val="75000"/>
              </a:schemeClr>
            </a:solidFill>
            <a:tailEnd type="triangle"/>
          </a:ln>
        </p:spPr>
        <p:style>
          <a:lnRef idx="3">
            <a:schemeClr val="accent2"/>
          </a:lnRef>
          <a:fillRef idx="0">
            <a:schemeClr val="accent2"/>
          </a:fillRef>
          <a:effectRef idx="2">
            <a:schemeClr val="accent2"/>
          </a:effectRef>
          <a:fontRef idx="minor">
            <a:schemeClr val="tx1"/>
          </a:fontRef>
        </p:style>
      </p:cxnSp>
      <p:sp>
        <p:nvSpPr>
          <p:cNvPr id="18" name="Title 1">
            <a:extLst>
              <a:ext uri="{FF2B5EF4-FFF2-40B4-BE49-F238E27FC236}">
                <a16:creationId xmlns:a16="http://schemas.microsoft.com/office/drawing/2014/main" id="{516E1392-22B5-E947-B5C2-350C0689BBD1}"/>
              </a:ext>
            </a:extLst>
          </p:cNvPr>
          <p:cNvSpPr txBox="1">
            <a:spLocks/>
          </p:cNvSpPr>
          <p:nvPr/>
        </p:nvSpPr>
        <p:spPr>
          <a:xfrm>
            <a:off x="628650" y="933865"/>
            <a:ext cx="7886700" cy="77426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sz="2800">
                <a:latin typeface="Avenir Book" panose="02000503020000020003" pitchFamily="2" charset="0"/>
              </a:rPr>
              <a:t>After dissection, you may be able to see… </a:t>
            </a:r>
            <a:endParaRPr lang="en-GB" sz="3200" dirty="0">
              <a:latin typeface="Avenir Book" panose="02000503020000020003" pitchFamily="2" charset="0"/>
            </a:endParaRPr>
          </a:p>
        </p:txBody>
      </p:sp>
      <p:pic>
        <p:nvPicPr>
          <p:cNvPr id="19" name="Picture 18">
            <a:extLst>
              <a:ext uri="{FF2B5EF4-FFF2-40B4-BE49-F238E27FC236}">
                <a16:creationId xmlns:a16="http://schemas.microsoft.com/office/drawing/2014/main" id="{1FACBA8F-9E20-E24F-B319-74784FAC54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6128" y="201342"/>
            <a:ext cx="1034389" cy="1034389"/>
          </a:xfrm>
          <a:prstGeom prst="rect">
            <a:avLst/>
          </a:prstGeom>
        </p:spPr>
      </p:pic>
      <p:sp>
        <p:nvSpPr>
          <p:cNvPr id="20" name="Rectangle 19">
            <a:extLst>
              <a:ext uri="{FF2B5EF4-FFF2-40B4-BE49-F238E27FC236}">
                <a16:creationId xmlns:a16="http://schemas.microsoft.com/office/drawing/2014/main" id="{327F75FB-B442-124B-982F-B4C18DF8C63A}"/>
              </a:ext>
            </a:extLst>
          </p:cNvPr>
          <p:cNvSpPr/>
          <p:nvPr/>
        </p:nvSpPr>
        <p:spPr>
          <a:xfrm>
            <a:off x="701299" y="937742"/>
            <a:ext cx="5910949"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9AF858EF-DC24-4241-80E2-10D2BE0D574A}"/>
              </a:ext>
            </a:extLst>
          </p:cNvPr>
          <p:cNvSpPr txBox="1">
            <a:spLocks/>
          </p:cNvSpPr>
          <p:nvPr/>
        </p:nvSpPr>
        <p:spPr>
          <a:xfrm>
            <a:off x="685800" y="209861"/>
            <a:ext cx="1499462" cy="724004"/>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GB" sz="3200" b="1" dirty="0" err="1">
                <a:latin typeface="Avenir Black" panose="02000503020000020003" pitchFamily="2" charset="0"/>
              </a:rPr>
              <a:t>SCoPE</a:t>
            </a:r>
            <a:endParaRPr lang="en-GB" sz="3200" b="1" dirty="0">
              <a:latin typeface="Avenir Black" panose="02000503020000020003" pitchFamily="2" charset="0"/>
            </a:endParaRPr>
          </a:p>
        </p:txBody>
      </p:sp>
      <p:sp>
        <p:nvSpPr>
          <p:cNvPr id="15" name="TextBox 14"/>
          <p:cNvSpPr txBox="1"/>
          <p:nvPr/>
        </p:nvSpPr>
        <p:spPr>
          <a:xfrm>
            <a:off x="2517820" y="2083313"/>
            <a:ext cx="799711" cy="830997"/>
          </a:xfrm>
          <a:prstGeom prst="rect">
            <a:avLst/>
          </a:prstGeom>
          <a:solidFill>
            <a:schemeClr val="bg1"/>
          </a:solidFill>
        </p:spPr>
        <p:txBody>
          <a:bodyPr wrap="square" rtlCol="0">
            <a:spAutoFit/>
          </a:bodyPr>
          <a:lstStyle/>
          <a:p>
            <a:r>
              <a:rPr lang="en-GB" sz="2400" dirty="0"/>
              <a:t>fat cells</a:t>
            </a:r>
          </a:p>
        </p:txBody>
      </p:sp>
      <p:sp>
        <p:nvSpPr>
          <p:cNvPr id="12" name="TextBox 11"/>
          <p:cNvSpPr txBox="1"/>
          <p:nvPr/>
        </p:nvSpPr>
        <p:spPr>
          <a:xfrm>
            <a:off x="1346133" y="3959037"/>
            <a:ext cx="1600923" cy="830997"/>
          </a:xfrm>
          <a:prstGeom prst="rect">
            <a:avLst/>
          </a:prstGeom>
          <a:solidFill>
            <a:schemeClr val="bg1"/>
          </a:solidFill>
        </p:spPr>
        <p:txBody>
          <a:bodyPr wrap="square" rtlCol="0">
            <a:spAutoFit/>
          </a:bodyPr>
          <a:lstStyle/>
          <a:p>
            <a:r>
              <a:rPr lang="en-GB" sz="2400" dirty="0"/>
              <a:t>Malpighian tubule</a:t>
            </a:r>
          </a:p>
        </p:txBody>
      </p:sp>
    </p:spTree>
    <p:extLst>
      <p:ext uri="{BB962C8B-B14F-4D97-AF65-F5344CB8AC3E}">
        <p14:creationId xmlns:p14="http://schemas.microsoft.com/office/powerpoint/2010/main" val="22319919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691" y="2071943"/>
            <a:ext cx="4191173" cy="419117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730" y="2458890"/>
            <a:ext cx="4095579" cy="3071684"/>
          </a:xfrm>
          <a:prstGeom prst="rect">
            <a:avLst/>
          </a:prstGeom>
        </p:spPr>
      </p:pic>
      <p:sp>
        <p:nvSpPr>
          <p:cNvPr id="19" name="TextBox 18"/>
          <p:cNvSpPr txBox="1"/>
          <p:nvPr/>
        </p:nvSpPr>
        <p:spPr>
          <a:xfrm>
            <a:off x="2239131" y="3880382"/>
            <a:ext cx="592550" cy="461665"/>
          </a:xfrm>
          <a:prstGeom prst="rect">
            <a:avLst/>
          </a:prstGeom>
          <a:noFill/>
        </p:spPr>
        <p:txBody>
          <a:bodyPr wrap="square" rtlCol="0">
            <a:spAutoFit/>
          </a:bodyPr>
          <a:lstStyle/>
          <a:p>
            <a:r>
              <a:rPr lang="en-GB" sz="2400" dirty="0"/>
              <a:t>fat</a:t>
            </a:r>
          </a:p>
        </p:txBody>
      </p:sp>
      <p:cxnSp>
        <p:nvCxnSpPr>
          <p:cNvPr id="20" name="Straight Arrow Connector 19"/>
          <p:cNvCxnSpPr>
            <a:cxnSpLocks/>
          </p:cNvCxnSpPr>
          <p:nvPr/>
        </p:nvCxnSpPr>
        <p:spPr>
          <a:xfrm flipH="1" flipV="1">
            <a:off x="3220268" y="3334239"/>
            <a:ext cx="355513" cy="28773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1" name="TextBox 20"/>
          <p:cNvSpPr txBox="1"/>
          <p:nvPr/>
        </p:nvSpPr>
        <p:spPr>
          <a:xfrm>
            <a:off x="3452484" y="3514995"/>
            <a:ext cx="1248891" cy="830997"/>
          </a:xfrm>
          <a:prstGeom prst="rect">
            <a:avLst/>
          </a:prstGeom>
          <a:noFill/>
        </p:spPr>
        <p:txBody>
          <a:bodyPr wrap="square" rtlCol="0">
            <a:spAutoFit/>
          </a:bodyPr>
          <a:lstStyle/>
          <a:p>
            <a:r>
              <a:rPr lang="en-GB" sz="2400" dirty="0"/>
              <a:t>Salivary glands</a:t>
            </a:r>
          </a:p>
        </p:txBody>
      </p:sp>
      <p:cxnSp>
        <p:nvCxnSpPr>
          <p:cNvPr id="22" name="Straight Arrow Connector 21"/>
          <p:cNvCxnSpPr>
            <a:cxnSpLocks/>
          </p:cNvCxnSpPr>
          <p:nvPr/>
        </p:nvCxnSpPr>
        <p:spPr>
          <a:xfrm flipH="1">
            <a:off x="3522582" y="4342047"/>
            <a:ext cx="431901" cy="143022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4" name="Straight Arrow Connector 23"/>
          <p:cNvCxnSpPr>
            <a:cxnSpLocks/>
          </p:cNvCxnSpPr>
          <p:nvPr/>
        </p:nvCxnSpPr>
        <p:spPr>
          <a:xfrm flipV="1">
            <a:off x="6694485" y="4893547"/>
            <a:ext cx="706126" cy="497048"/>
          </a:xfrm>
          <a:prstGeom prst="straightConnector1">
            <a:avLst/>
          </a:prstGeom>
          <a:ln w="28575">
            <a:tailEnd type="triangle" w="lg" len="lg"/>
          </a:ln>
        </p:spPr>
        <p:style>
          <a:lnRef idx="3">
            <a:schemeClr val="accent2"/>
          </a:lnRef>
          <a:fillRef idx="0">
            <a:schemeClr val="accent2"/>
          </a:fillRef>
          <a:effectRef idx="2">
            <a:schemeClr val="accent2"/>
          </a:effectRef>
          <a:fontRef idx="minor">
            <a:schemeClr val="tx1"/>
          </a:fontRef>
        </p:style>
      </p:cxnSp>
      <p:cxnSp>
        <p:nvCxnSpPr>
          <p:cNvPr id="26" name="Straight Arrow Connector 25"/>
          <p:cNvCxnSpPr>
            <a:cxnSpLocks/>
          </p:cNvCxnSpPr>
          <p:nvPr/>
        </p:nvCxnSpPr>
        <p:spPr>
          <a:xfrm flipH="1">
            <a:off x="6913695" y="2331544"/>
            <a:ext cx="639165" cy="750595"/>
          </a:xfrm>
          <a:prstGeom prst="straightConnector1">
            <a:avLst/>
          </a:prstGeom>
          <a:ln>
            <a:tailEnd type="triangle" w="lg" len="lg"/>
          </a:ln>
        </p:spPr>
        <p:style>
          <a:lnRef idx="3">
            <a:schemeClr val="accent2"/>
          </a:lnRef>
          <a:fillRef idx="0">
            <a:schemeClr val="accent2"/>
          </a:fillRef>
          <a:effectRef idx="2">
            <a:schemeClr val="accent2"/>
          </a:effectRef>
          <a:fontRef idx="minor">
            <a:schemeClr val="tx1"/>
          </a:fontRef>
        </p:style>
      </p:cxnSp>
      <p:sp>
        <p:nvSpPr>
          <p:cNvPr id="27" name="TextBox 26"/>
          <p:cNvSpPr txBox="1"/>
          <p:nvPr/>
        </p:nvSpPr>
        <p:spPr>
          <a:xfrm>
            <a:off x="7552860" y="1656444"/>
            <a:ext cx="1152144" cy="830997"/>
          </a:xfrm>
          <a:prstGeom prst="rect">
            <a:avLst/>
          </a:prstGeom>
          <a:noFill/>
        </p:spPr>
        <p:txBody>
          <a:bodyPr wrap="square" rtlCol="0">
            <a:spAutoFit/>
          </a:bodyPr>
          <a:lstStyle/>
          <a:p>
            <a:r>
              <a:rPr lang="en-GB" sz="2400" dirty="0"/>
              <a:t>Salivary gland</a:t>
            </a:r>
          </a:p>
        </p:txBody>
      </p:sp>
      <p:cxnSp>
        <p:nvCxnSpPr>
          <p:cNvPr id="28" name="Straight Arrow Connector 27"/>
          <p:cNvCxnSpPr>
            <a:cxnSpLocks/>
          </p:cNvCxnSpPr>
          <p:nvPr/>
        </p:nvCxnSpPr>
        <p:spPr>
          <a:xfrm flipV="1">
            <a:off x="6465714" y="4240404"/>
            <a:ext cx="713833" cy="1183900"/>
          </a:xfrm>
          <a:prstGeom prst="straightConnector1">
            <a:avLst/>
          </a:prstGeom>
          <a:ln w="28575">
            <a:tailEnd type="triangle" w="lg" len="lg"/>
          </a:ln>
        </p:spPr>
        <p:style>
          <a:lnRef idx="3">
            <a:schemeClr val="accent2"/>
          </a:lnRef>
          <a:fillRef idx="0">
            <a:schemeClr val="accent2"/>
          </a:fillRef>
          <a:effectRef idx="2">
            <a:schemeClr val="accent2"/>
          </a:effectRef>
          <a:fontRef idx="minor">
            <a:schemeClr val="tx1"/>
          </a:fontRef>
        </p:style>
      </p:cxnSp>
      <p:sp>
        <p:nvSpPr>
          <p:cNvPr id="32" name="Title 1">
            <a:extLst>
              <a:ext uri="{FF2B5EF4-FFF2-40B4-BE49-F238E27FC236}">
                <a16:creationId xmlns:a16="http://schemas.microsoft.com/office/drawing/2014/main" id="{CB5A2246-ED17-414E-BA85-1246B8BFAC15}"/>
              </a:ext>
            </a:extLst>
          </p:cNvPr>
          <p:cNvSpPr>
            <a:spLocks noGrp="1"/>
          </p:cNvSpPr>
          <p:nvPr>
            <p:ph type="title"/>
          </p:nvPr>
        </p:nvSpPr>
        <p:spPr>
          <a:xfrm>
            <a:off x="628650" y="933865"/>
            <a:ext cx="7886700" cy="774266"/>
          </a:xfrm>
        </p:spPr>
        <p:txBody>
          <a:bodyPr>
            <a:normAutofit/>
          </a:bodyPr>
          <a:lstStyle/>
          <a:p>
            <a:r>
              <a:rPr lang="en-GB" sz="2800" dirty="0">
                <a:latin typeface="Avenir Book" panose="02000503020000020003" pitchFamily="2" charset="0"/>
              </a:rPr>
              <a:t>After dissection, you may be able to see… </a:t>
            </a:r>
            <a:endParaRPr lang="en-GB" sz="3200" dirty="0">
              <a:latin typeface="Avenir Book" panose="02000503020000020003" pitchFamily="2" charset="0"/>
            </a:endParaRPr>
          </a:p>
        </p:txBody>
      </p:sp>
      <p:pic>
        <p:nvPicPr>
          <p:cNvPr id="33" name="Picture 32">
            <a:extLst>
              <a:ext uri="{FF2B5EF4-FFF2-40B4-BE49-F238E27FC236}">
                <a16:creationId xmlns:a16="http://schemas.microsoft.com/office/drawing/2014/main" id="{5C8926F2-10A5-E04E-917B-C3FBC595A2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6128" y="201342"/>
            <a:ext cx="1034389" cy="1034389"/>
          </a:xfrm>
          <a:prstGeom prst="rect">
            <a:avLst/>
          </a:prstGeom>
        </p:spPr>
      </p:pic>
      <p:sp>
        <p:nvSpPr>
          <p:cNvPr id="34" name="Rectangle 33">
            <a:extLst>
              <a:ext uri="{FF2B5EF4-FFF2-40B4-BE49-F238E27FC236}">
                <a16:creationId xmlns:a16="http://schemas.microsoft.com/office/drawing/2014/main" id="{00B2B8BB-850C-1A4A-A493-5FE691788DE4}"/>
              </a:ext>
            </a:extLst>
          </p:cNvPr>
          <p:cNvSpPr/>
          <p:nvPr/>
        </p:nvSpPr>
        <p:spPr>
          <a:xfrm>
            <a:off x="701299" y="937742"/>
            <a:ext cx="5910949"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1">
            <a:extLst>
              <a:ext uri="{FF2B5EF4-FFF2-40B4-BE49-F238E27FC236}">
                <a16:creationId xmlns:a16="http://schemas.microsoft.com/office/drawing/2014/main" id="{D4F85223-F84E-994D-9CF3-9C2A932436BB}"/>
              </a:ext>
            </a:extLst>
          </p:cNvPr>
          <p:cNvSpPr txBox="1">
            <a:spLocks/>
          </p:cNvSpPr>
          <p:nvPr/>
        </p:nvSpPr>
        <p:spPr>
          <a:xfrm>
            <a:off x="685800" y="209861"/>
            <a:ext cx="1499462" cy="724004"/>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GB" sz="3200" b="1" dirty="0" err="1">
                <a:latin typeface="Avenir Black" panose="02000503020000020003" pitchFamily="2" charset="0"/>
              </a:rPr>
              <a:t>SCoPE</a:t>
            </a:r>
            <a:endParaRPr lang="en-GB" sz="3200" b="1" dirty="0">
              <a:latin typeface="Avenir Black" panose="02000503020000020003" pitchFamily="2" charset="0"/>
            </a:endParaRPr>
          </a:p>
        </p:txBody>
      </p:sp>
      <p:sp>
        <p:nvSpPr>
          <p:cNvPr id="25" name="TextBox 24"/>
          <p:cNvSpPr txBox="1"/>
          <p:nvPr/>
        </p:nvSpPr>
        <p:spPr>
          <a:xfrm>
            <a:off x="5667478" y="5356770"/>
            <a:ext cx="1931360" cy="830997"/>
          </a:xfrm>
          <a:prstGeom prst="rect">
            <a:avLst/>
          </a:prstGeom>
          <a:solidFill>
            <a:schemeClr val="bg1"/>
          </a:solidFill>
        </p:spPr>
        <p:txBody>
          <a:bodyPr wrap="square" rtlCol="0">
            <a:spAutoFit/>
          </a:bodyPr>
          <a:lstStyle/>
          <a:p>
            <a:r>
              <a:rPr lang="en-GB" sz="2400" dirty="0"/>
              <a:t>Salivary gland cell nucleus</a:t>
            </a:r>
          </a:p>
        </p:txBody>
      </p:sp>
    </p:spTree>
    <p:extLst>
      <p:ext uri="{BB962C8B-B14F-4D97-AF65-F5344CB8AC3E}">
        <p14:creationId xmlns:p14="http://schemas.microsoft.com/office/powerpoint/2010/main" val="32401051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580375" y="1494989"/>
            <a:ext cx="1678452" cy="1009603"/>
          </a:xfrm>
        </p:spPr>
        <p:txBody>
          <a:bodyPr>
            <a:normAutofit/>
          </a:bodyPr>
          <a:lstStyle/>
          <a:p>
            <a:r>
              <a:rPr lang="en-GB" sz="2800" dirty="0">
                <a:latin typeface="Avenir Book" panose="02000503020000020003" pitchFamily="2" charset="0"/>
              </a:rPr>
              <a:t>Tracheae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27" y="2629283"/>
            <a:ext cx="4326674" cy="324500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629284"/>
            <a:ext cx="4326673" cy="3245005"/>
          </a:xfrm>
          <a:prstGeom prst="rect">
            <a:avLst/>
          </a:prstGeom>
        </p:spPr>
      </p:pic>
      <p:sp>
        <p:nvSpPr>
          <p:cNvPr id="5" name="Title 1">
            <a:extLst>
              <a:ext uri="{FF2B5EF4-FFF2-40B4-BE49-F238E27FC236}">
                <a16:creationId xmlns:a16="http://schemas.microsoft.com/office/drawing/2014/main" id="{AAB632EC-A936-E843-95D6-BC4318CD88EF}"/>
              </a:ext>
            </a:extLst>
          </p:cNvPr>
          <p:cNvSpPr txBox="1">
            <a:spLocks/>
          </p:cNvSpPr>
          <p:nvPr/>
        </p:nvSpPr>
        <p:spPr>
          <a:xfrm>
            <a:off x="628650" y="933865"/>
            <a:ext cx="7886700" cy="77426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sz="2800" dirty="0">
                <a:latin typeface="Avenir Book" panose="02000503020000020003" pitchFamily="2" charset="0"/>
              </a:rPr>
              <a:t>After dissection, you may be able to see… </a:t>
            </a:r>
            <a:endParaRPr lang="en-GB" sz="3200" dirty="0">
              <a:latin typeface="Avenir Book" panose="02000503020000020003" pitchFamily="2" charset="0"/>
            </a:endParaRPr>
          </a:p>
        </p:txBody>
      </p:sp>
      <p:pic>
        <p:nvPicPr>
          <p:cNvPr id="6" name="Picture 5">
            <a:extLst>
              <a:ext uri="{FF2B5EF4-FFF2-40B4-BE49-F238E27FC236}">
                <a16:creationId xmlns:a16="http://schemas.microsoft.com/office/drawing/2014/main" id="{381C68EE-2C0C-D441-8645-DFF4FA33A0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6128" y="201342"/>
            <a:ext cx="1034389" cy="1034389"/>
          </a:xfrm>
          <a:prstGeom prst="rect">
            <a:avLst/>
          </a:prstGeom>
        </p:spPr>
      </p:pic>
      <p:sp>
        <p:nvSpPr>
          <p:cNvPr id="7" name="Rectangle 6">
            <a:extLst>
              <a:ext uri="{FF2B5EF4-FFF2-40B4-BE49-F238E27FC236}">
                <a16:creationId xmlns:a16="http://schemas.microsoft.com/office/drawing/2014/main" id="{414C2342-9A4D-2A4E-B406-6DA363CCC495}"/>
              </a:ext>
            </a:extLst>
          </p:cNvPr>
          <p:cNvSpPr/>
          <p:nvPr/>
        </p:nvSpPr>
        <p:spPr>
          <a:xfrm>
            <a:off x="701299" y="937742"/>
            <a:ext cx="5910949"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FD5D7559-8B5E-974F-A503-768E6424288C}"/>
              </a:ext>
            </a:extLst>
          </p:cNvPr>
          <p:cNvSpPr txBox="1">
            <a:spLocks/>
          </p:cNvSpPr>
          <p:nvPr/>
        </p:nvSpPr>
        <p:spPr>
          <a:xfrm>
            <a:off x="685800" y="209861"/>
            <a:ext cx="1499462" cy="724004"/>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GB" sz="3200" b="1" dirty="0" err="1">
                <a:latin typeface="Avenir Black" panose="02000503020000020003" pitchFamily="2" charset="0"/>
              </a:rPr>
              <a:t>SCoPE</a:t>
            </a:r>
            <a:endParaRPr lang="en-GB" sz="3200" b="1" dirty="0">
              <a:latin typeface="Avenir Black" panose="02000503020000020003" pitchFamily="2" charset="0"/>
            </a:endParaRPr>
          </a:p>
        </p:txBody>
      </p:sp>
      <p:cxnSp>
        <p:nvCxnSpPr>
          <p:cNvPr id="9" name="Straight Arrow Connector 8">
            <a:extLst>
              <a:ext uri="{FF2B5EF4-FFF2-40B4-BE49-F238E27FC236}">
                <a16:creationId xmlns:a16="http://schemas.microsoft.com/office/drawing/2014/main" id="{6C632B2E-8D73-7447-9464-92A9F22CF99C}"/>
              </a:ext>
            </a:extLst>
          </p:cNvPr>
          <p:cNvCxnSpPr>
            <a:cxnSpLocks/>
          </p:cNvCxnSpPr>
          <p:nvPr/>
        </p:nvCxnSpPr>
        <p:spPr>
          <a:xfrm flipH="1">
            <a:off x="4023360" y="2219659"/>
            <a:ext cx="256491" cy="90336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1" name="Straight Arrow Connector 10">
            <a:extLst>
              <a:ext uri="{FF2B5EF4-FFF2-40B4-BE49-F238E27FC236}">
                <a16:creationId xmlns:a16="http://schemas.microsoft.com/office/drawing/2014/main" id="{7FA46F08-EECA-C642-803F-4E7995520B2A}"/>
              </a:ext>
            </a:extLst>
          </p:cNvPr>
          <p:cNvCxnSpPr>
            <a:cxnSpLocks/>
          </p:cNvCxnSpPr>
          <p:nvPr/>
        </p:nvCxnSpPr>
        <p:spPr>
          <a:xfrm>
            <a:off x="4617969" y="2219659"/>
            <a:ext cx="1867237" cy="203212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296069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67635"/>
            <a:ext cx="6321175" cy="444500"/>
          </a:xfrm>
        </p:spPr>
        <p:txBody>
          <a:bodyPr>
            <a:noAutofit/>
          </a:bodyPr>
          <a:lstStyle/>
          <a:p>
            <a:pPr algn="l"/>
            <a:r>
              <a:rPr lang="en-GB" sz="3200" b="1" dirty="0">
                <a:latin typeface="Avenir Book" panose="02000503020000020003" pitchFamily="2" charset="0"/>
              </a:rPr>
              <a:t>Learning Objectives</a:t>
            </a:r>
          </a:p>
        </p:txBody>
      </p:sp>
      <p:sp>
        <p:nvSpPr>
          <p:cNvPr id="3" name="Subtitle 2"/>
          <p:cNvSpPr>
            <a:spLocks noGrp="1"/>
          </p:cNvSpPr>
          <p:nvPr>
            <p:ph type="subTitle" idx="1"/>
          </p:nvPr>
        </p:nvSpPr>
        <p:spPr>
          <a:xfrm>
            <a:off x="685800" y="2061275"/>
            <a:ext cx="7772400" cy="3752384"/>
          </a:xfrm>
        </p:spPr>
        <p:txBody>
          <a:bodyPr>
            <a:noAutofit/>
          </a:bodyPr>
          <a:lstStyle/>
          <a:p>
            <a:pPr marL="342900" indent="-342900" algn="l">
              <a:buFont typeface="+mj-lt"/>
              <a:buAutoNum type="arabicPeriod"/>
            </a:pPr>
            <a:r>
              <a:rPr lang="en-GB" dirty="0">
                <a:latin typeface="Avenir Book" panose="02000503020000020003" pitchFamily="2" charset="0"/>
              </a:rPr>
              <a:t>T</a:t>
            </a:r>
            <a:r>
              <a:rPr lang="en-GB" sz="1800" dirty="0">
                <a:latin typeface="Avenir Book" panose="02000503020000020003" pitchFamily="2" charset="0"/>
              </a:rPr>
              <a:t>o observe different levels of organisation within an organism, including cells, tissues, organs and organ systems.</a:t>
            </a:r>
          </a:p>
          <a:p>
            <a:pPr marL="342900" indent="-342900" algn="l">
              <a:buFont typeface="+mj-lt"/>
              <a:buAutoNum type="arabicPeriod"/>
            </a:pPr>
            <a:r>
              <a:rPr lang="en-GB" sz="1800" dirty="0">
                <a:latin typeface="Avenir Book" panose="02000503020000020003" pitchFamily="2" charset="0"/>
              </a:rPr>
              <a:t>To dissect fruit fly larvae and prepare a microscope slide.</a:t>
            </a:r>
          </a:p>
          <a:p>
            <a:pPr marL="342900" indent="-342900" algn="l">
              <a:buFont typeface="+mj-lt"/>
              <a:buAutoNum type="arabicPeriod"/>
            </a:pPr>
            <a:r>
              <a:rPr lang="en-GB" dirty="0">
                <a:latin typeface="Avenir Book" panose="02000503020000020003" pitchFamily="2" charset="0"/>
              </a:rPr>
              <a:t>T</a:t>
            </a:r>
            <a:r>
              <a:rPr lang="en-GB" sz="1800" dirty="0">
                <a:latin typeface="Avenir Book" panose="02000503020000020003" pitchFamily="2" charset="0"/>
              </a:rPr>
              <a:t>o use an identification key to identify tissues and organs in the larvae.</a:t>
            </a:r>
          </a:p>
          <a:p>
            <a:pPr marL="342900" indent="-342900" algn="l">
              <a:buFont typeface="+mj-lt"/>
              <a:buAutoNum type="arabicPeriod"/>
            </a:pPr>
            <a:r>
              <a:rPr lang="en-GB" dirty="0">
                <a:latin typeface="Avenir Book" panose="02000503020000020003" pitchFamily="2" charset="0"/>
              </a:rPr>
              <a:t>T</a:t>
            </a:r>
            <a:r>
              <a:rPr lang="en-GB" sz="1800" dirty="0">
                <a:latin typeface="Avenir Book" panose="02000503020000020003" pitchFamily="2" charset="0"/>
              </a:rPr>
              <a:t>o view the digestive system as an example of an organ system and to detect changes in pH in the intestine using an indicator dye and make parallels with the human digestive system.</a:t>
            </a:r>
          </a:p>
          <a:p>
            <a:pPr marL="342900" indent="-342900" algn="l">
              <a:buFont typeface="+mj-lt"/>
              <a:buAutoNum type="arabicPeriod"/>
            </a:pPr>
            <a:r>
              <a:rPr lang="en-GB" dirty="0">
                <a:latin typeface="Avenir Book" panose="02000503020000020003" pitchFamily="2" charset="0"/>
              </a:rPr>
              <a:t>To appreciate the use of fruit fly as model organisms.</a:t>
            </a:r>
            <a:endParaRPr lang="en-GB" sz="1800" dirty="0">
              <a:latin typeface="Avenir Book" panose="02000503020000020003" pitchFamily="2" charset="0"/>
            </a:endParaRPr>
          </a:p>
        </p:txBody>
      </p:sp>
      <p:pic>
        <p:nvPicPr>
          <p:cNvPr id="6" name="Picture 5">
            <a:extLst>
              <a:ext uri="{FF2B5EF4-FFF2-40B4-BE49-F238E27FC236}">
                <a16:creationId xmlns:a16="http://schemas.microsoft.com/office/drawing/2014/main" id="{7230968F-3545-524E-86D1-B0FEBD2786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6128" y="201342"/>
            <a:ext cx="1034389" cy="1034389"/>
          </a:xfrm>
          <a:prstGeom prst="rect">
            <a:avLst/>
          </a:prstGeom>
        </p:spPr>
      </p:pic>
      <p:sp>
        <p:nvSpPr>
          <p:cNvPr id="7" name="Rectangle 6">
            <a:extLst>
              <a:ext uri="{FF2B5EF4-FFF2-40B4-BE49-F238E27FC236}">
                <a16:creationId xmlns:a16="http://schemas.microsoft.com/office/drawing/2014/main" id="{1912B843-63AC-3249-A1D2-DCD7FB31A26B}"/>
              </a:ext>
            </a:extLst>
          </p:cNvPr>
          <p:cNvSpPr/>
          <p:nvPr/>
        </p:nvSpPr>
        <p:spPr>
          <a:xfrm>
            <a:off x="701299" y="937742"/>
            <a:ext cx="5910949"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9C229BB1-EC51-B048-A603-4FACE7D18555}"/>
              </a:ext>
            </a:extLst>
          </p:cNvPr>
          <p:cNvSpPr txBox="1">
            <a:spLocks/>
          </p:cNvSpPr>
          <p:nvPr/>
        </p:nvSpPr>
        <p:spPr>
          <a:xfrm>
            <a:off x="685800" y="209861"/>
            <a:ext cx="1499462" cy="724004"/>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GB" sz="3200" b="1" dirty="0" err="1">
                <a:latin typeface="Avenir Black" panose="02000503020000020003" pitchFamily="2" charset="0"/>
              </a:rPr>
              <a:t>SCoPE</a:t>
            </a:r>
            <a:endParaRPr lang="en-GB" sz="3200" b="1" dirty="0">
              <a:latin typeface="Avenir Black" panose="02000503020000020003" pitchFamily="2" charset="0"/>
            </a:endParaRPr>
          </a:p>
        </p:txBody>
      </p:sp>
    </p:spTree>
    <p:extLst>
      <p:ext uri="{BB962C8B-B14F-4D97-AF65-F5344CB8AC3E}">
        <p14:creationId xmlns:p14="http://schemas.microsoft.com/office/powerpoint/2010/main" val="1755376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701299" y="1851329"/>
            <a:ext cx="7909038" cy="4435171"/>
          </a:xfrm>
        </p:spPr>
        <p:txBody>
          <a:bodyPr>
            <a:normAutofit/>
          </a:bodyPr>
          <a:lstStyle/>
          <a:p>
            <a:pPr marL="0" indent="0">
              <a:buNone/>
            </a:pPr>
            <a:endParaRPr lang="en-GB" dirty="0">
              <a:latin typeface="Avenir Book" panose="02000503020000020003" pitchFamily="2" charset="0"/>
            </a:endParaRPr>
          </a:p>
          <a:p>
            <a:pPr marL="0" indent="0">
              <a:buNone/>
            </a:pPr>
            <a:r>
              <a:rPr lang="en-GB" dirty="0">
                <a:latin typeface="Avenir Book" panose="02000503020000020003" pitchFamily="2" charset="0"/>
              </a:rPr>
              <a:t>Put the used microscope slides and coverslips into the yellow bin provided.</a:t>
            </a:r>
          </a:p>
          <a:p>
            <a:pPr marL="0" indent="0">
              <a:buNone/>
            </a:pPr>
            <a:endParaRPr lang="en-GB" dirty="0">
              <a:latin typeface="Avenir Book" panose="02000503020000020003" pitchFamily="2" charset="0"/>
            </a:endParaRPr>
          </a:p>
          <a:p>
            <a:pPr marL="0" indent="0">
              <a:buNone/>
            </a:pPr>
            <a:r>
              <a:rPr lang="en-GB" dirty="0">
                <a:latin typeface="Avenir Book" panose="02000503020000020003" pitchFamily="2" charset="0"/>
              </a:rPr>
              <a:t>Bring your vial of flies and all equipment to your teacher.</a:t>
            </a:r>
          </a:p>
          <a:p>
            <a:pPr marL="0" indent="0">
              <a:buNone/>
            </a:pPr>
            <a:endParaRPr lang="en-GB" dirty="0">
              <a:latin typeface="Avenir Book" panose="02000503020000020003" pitchFamily="2" charset="0"/>
            </a:endParaRPr>
          </a:p>
          <a:p>
            <a:pPr marL="0" indent="0">
              <a:buNone/>
            </a:pPr>
            <a:r>
              <a:rPr lang="en-GB" dirty="0">
                <a:latin typeface="Avenir Book" panose="02000503020000020003" pitchFamily="2" charset="0"/>
              </a:rPr>
              <a:t>If your forceps had a tip cover, please replace it before returning them.</a:t>
            </a:r>
          </a:p>
          <a:p>
            <a:pPr marL="0" indent="0">
              <a:buNone/>
            </a:pPr>
            <a:endParaRPr lang="en-GB" b="1" dirty="0">
              <a:latin typeface="Avenir Book" panose="02000503020000020003" pitchFamily="2" charset="0"/>
            </a:endParaRPr>
          </a:p>
          <a:p>
            <a:pPr marL="0" indent="0">
              <a:buNone/>
            </a:pPr>
            <a:r>
              <a:rPr lang="en-GB" b="1" dirty="0">
                <a:latin typeface="Avenir Book" panose="02000503020000020003" pitchFamily="2" charset="0"/>
              </a:rPr>
              <a:t>Wash your hands.</a:t>
            </a:r>
          </a:p>
        </p:txBody>
      </p:sp>
      <p:sp>
        <p:nvSpPr>
          <p:cNvPr id="5" name="Title 1"/>
          <p:cNvSpPr>
            <a:spLocks noGrp="1"/>
          </p:cNvSpPr>
          <p:nvPr>
            <p:ph type="title"/>
          </p:nvPr>
        </p:nvSpPr>
        <p:spPr>
          <a:xfrm>
            <a:off x="685800" y="876462"/>
            <a:ext cx="7909038" cy="1173495"/>
          </a:xfrm>
        </p:spPr>
        <p:txBody>
          <a:bodyPr/>
          <a:lstStyle/>
          <a:p>
            <a:r>
              <a:rPr lang="en-GB" b="1" dirty="0">
                <a:latin typeface="Avenir Book" panose="02000503020000020003" pitchFamily="2" charset="0"/>
              </a:rPr>
              <a:t>Cleaning up</a:t>
            </a:r>
          </a:p>
        </p:txBody>
      </p:sp>
      <p:pic>
        <p:nvPicPr>
          <p:cNvPr id="7" name="Picture 6">
            <a:extLst>
              <a:ext uri="{FF2B5EF4-FFF2-40B4-BE49-F238E27FC236}">
                <a16:creationId xmlns:a16="http://schemas.microsoft.com/office/drawing/2014/main" id="{2F058E9C-8139-3147-B2D8-8D257400EB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6128" y="201342"/>
            <a:ext cx="1034389" cy="1034389"/>
          </a:xfrm>
          <a:prstGeom prst="rect">
            <a:avLst/>
          </a:prstGeom>
        </p:spPr>
      </p:pic>
      <p:sp>
        <p:nvSpPr>
          <p:cNvPr id="8" name="Rectangle 7">
            <a:extLst>
              <a:ext uri="{FF2B5EF4-FFF2-40B4-BE49-F238E27FC236}">
                <a16:creationId xmlns:a16="http://schemas.microsoft.com/office/drawing/2014/main" id="{EE6C5B8E-52D5-D045-BFF8-1FD5D5876A62}"/>
              </a:ext>
            </a:extLst>
          </p:cNvPr>
          <p:cNvSpPr/>
          <p:nvPr/>
        </p:nvSpPr>
        <p:spPr>
          <a:xfrm>
            <a:off x="701299" y="937742"/>
            <a:ext cx="5910949"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B1EA5DB9-CA3C-734D-9110-F9791218E958}"/>
              </a:ext>
            </a:extLst>
          </p:cNvPr>
          <p:cNvSpPr txBox="1">
            <a:spLocks/>
          </p:cNvSpPr>
          <p:nvPr/>
        </p:nvSpPr>
        <p:spPr>
          <a:xfrm>
            <a:off x="685800" y="209861"/>
            <a:ext cx="1499462" cy="724004"/>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GB" sz="3200" b="1" dirty="0" err="1">
                <a:latin typeface="Avenir Black" panose="02000503020000020003" pitchFamily="2" charset="0"/>
              </a:rPr>
              <a:t>SCoPE</a:t>
            </a:r>
            <a:endParaRPr lang="en-GB" sz="3200" b="1" dirty="0">
              <a:latin typeface="Avenir Black" panose="02000503020000020003" pitchFamily="2" charset="0"/>
            </a:endParaRPr>
          </a:p>
        </p:txBody>
      </p:sp>
    </p:spTree>
    <p:extLst>
      <p:ext uri="{BB962C8B-B14F-4D97-AF65-F5344CB8AC3E}">
        <p14:creationId xmlns:p14="http://schemas.microsoft.com/office/powerpoint/2010/main" val="17214495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721734" y="1902332"/>
            <a:ext cx="7837170" cy="4403218"/>
          </a:xfrm>
        </p:spPr>
        <p:txBody>
          <a:bodyPr>
            <a:normAutofit/>
          </a:bodyPr>
          <a:lstStyle/>
          <a:p>
            <a:pPr marL="0" indent="0">
              <a:buNone/>
            </a:pPr>
            <a:r>
              <a:rPr lang="en-GB" dirty="0">
                <a:latin typeface="Avenir Book" panose="02000503020000020003" pitchFamily="2" charset="0"/>
              </a:rPr>
              <a:t>What did you observe?</a:t>
            </a:r>
          </a:p>
          <a:p>
            <a:pPr marL="0" indent="0">
              <a:buNone/>
            </a:pPr>
            <a:endParaRPr lang="en-GB" dirty="0">
              <a:latin typeface="Avenir Book" panose="02000503020000020003" pitchFamily="2" charset="0"/>
            </a:endParaRPr>
          </a:p>
          <a:p>
            <a:pPr marL="0" indent="0">
              <a:buNone/>
            </a:pPr>
            <a:r>
              <a:rPr lang="en-GB" dirty="0">
                <a:latin typeface="Avenir Book" panose="02000503020000020003" pitchFamily="2" charset="0"/>
              </a:rPr>
              <a:t>What structures were you able to identify?</a:t>
            </a:r>
          </a:p>
          <a:p>
            <a:pPr marL="0" indent="0">
              <a:buNone/>
            </a:pPr>
            <a:endParaRPr lang="en-GB" dirty="0">
              <a:latin typeface="Avenir Book" panose="02000503020000020003" pitchFamily="2" charset="0"/>
            </a:endParaRPr>
          </a:p>
          <a:p>
            <a:pPr marL="0" indent="0">
              <a:buNone/>
            </a:pPr>
            <a:r>
              <a:rPr lang="en-GB" dirty="0">
                <a:latin typeface="Avenir Book" panose="02000503020000020003" pitchFamily="2" charset="0"/>
              </a:rPr>
              <a:t>Was the inside of the larva what you expected? </a:t>
            </a:r>
          </a:p>
          <a:p>
            <a:pPr marL="0" indent="0">
              <a:buNone/>
            </a:pPr>
            <a:endParaRPr lang="en-GB" dirty="0">
              <a:latin typeface="Avenir Book" panose="02000503020000020003" pitchFamily="2" charset="0"/>
            </a:endParaRPr>
          </a:p>
          <a:p>
            <a:pPr marL="0" indent="0">
              <a:buNone/>
            </a:pPr>
            <a:r>
              <a:rPr lang="en-GB" dirty="0">
                <a:latin typeface="Avenir Book" panose="02000503020000020003" pitchFamily="2" charset="0"/>
              </a:rPr>
              <a:t>How do the cells in the larva get oxygen and glucose?</a:t>
            </a:r>
          </a:p>
          <a:p>
            <a:pPr marL="0" indent="0">
              <a:buNone/>
            </a:pPr>
            <a:endParaRPr lang="en-GB" dirty="0">
              <a:latin typeface="Avenir Book" panose="02000503020000020003" pitchFamily="2" charset="0"/>
            </a:endParaRPr>
          </a:p>
          <a:p>
            <a:pPr marL="0" indent="0">
              <a:buNone/>
            </a:pPr>
            <a:r>
              <a:rPr lang="en-GB" dirty="0">
                <a:latin typeface="Avenir Book" panose="02000503020000020003" pitchFamily="2" charset="0"/>
              </a:rPr>
              <a:t>Compare and contrast the digestive system of the larva with that of humans.</a:t>
            </a:r>
          </a:p>
        </p:txBody>
      </p:sp>
      <p:pic>
        <p:nvPicPr>
          <p:cNvPr id="6" name="Picture 5">
            <a:extLst>
              <a:ext uri="{FF2B5EF4-FFF2-40B4-BE49-F238E27FC236}">
                <a16:creationId xmlns:a16="http://schemas.microsoft.com/office/drawing/2014/main" id="{CA08CF24-83A5-374F-8ADD-4CBD7D3E25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6128" y="201342"/>
            <a:ext cx="1034389" cy="1034389"/>
          </a:xfrm>
          <a:prstGeom prst="rect">
            <a:avLst/>
          </a:prstGeom>
        </p:spPr>
      </p:pic>
      <p:sp>
        <p:nvSpPr>
          <p:cNvPr id="7" name="Rectangle 6">
            <a:extLst>
              <a:ext uri="{FF2B5EF4-FFF2-40B4-BE49-F238E27FC236}">
                <a16:creationId xmlns:a16="http://schemas.microsoft.com/office/drawing/2014/main" id="{693F2465-3110-7D41-8D47-3D7187846FF2}"/>
              </a:ext>
            </a:extLst>
          </p:cNvPr>
          <p:cNvSpPr/>
          <p:nvPr/>
        </p:nvSpPr>
        <p:spPr>
          <a:xfrm>
            <a:off x="701299" y="937742"/>
            <a:ext cx="5910949"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42AE237C-569F-B84B-BEA2-2183D8B506B0}"/>
              </a:ext>
            </a:extLst>
          </p:cNvPr>
          <p:cNvSpPr txBox="1">
            <a:spLocks/>
          </p:cNvSpPr>
          <p:nvPr/>
        </p:nvSpPr>
        <p:spPr>
          <a:xfrm>
            <a:off x="685800" y="209861"/>
            <a:ext cx="1499462" cy="724004"/>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GB" sz="3200" b="1" dirty="0" err="1">
                <a:latin typeface="Avenir Black" panose="02000503020000020003" pitchFamily="2" charset="0"/>
              </a:rPr>
              <a:t>SCoPE</a:t>
            </a:r>
            <a:endParaRPr lang="en-GB" sz="3200" b="1" dirty="0">
              <a:latin typeface="Avenir Black" panose="02000503020000020003" pitchFamily="2" charset="0"/>
            </a:endParaRPr>
          </a:p>
        </p:txBody>
      </p:sp>
      <p:sp>
        <p:nvSpPr>
          <p:cNvPr id="9" name="Title 1">
            <a:extLst>
              <a:ext uri="{FF2B5EF4-FFF2-40B4-BE49-F238E27FC236}">
                <a16:creationId xmlns:a16="http://schemas.microsoft.com/office/drawing/2014/main" id="{5D083199-7D0C-5548-840E-260392A81691}"/>
              </a:ext>
            </a:extLst>
          </p:cNvPr>
          <p:cNvSpPr txBox="1">
            <a:spLocks/>
          </p:cNvSpPr>
          <p:nvPr/>
        </p:nvSpPr>
        <p:spPr>
          <a:xfrm>
            <a:off x="685800" y="876462"/>
            <a:ext cx="7909038" cy="117349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b="1" dirty="0">
                <a:latin typeface="Avenir Book" panose="02000503020000020003" pitchFamily="2" charset="0"/>
              </a:rPr>
              <a:t>Debrief</a:t>
            </a:r>
          </a:p>
        </p:txBody>
      </p:sp>
    </p:spTree>
    <p:extLst>
      <p:ext uri="{BB962C8B-B14F-4D97-AF65-F5344CB8AC3E}">
        <p14:creationId xmlns:p14="http://schemas.microsoft.com/office/powerpoint/2010/main" val="2288579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0202" y="1101740"/>
            <a:ext cx="8677625" cy="1031051"/>
          </a:xfrm>
          <a:prstGeom prst="rect">
            <a:avLst/>
          </a:prstGeom>
          <a:noFill/>
        </p:spPr>
        <p:txBody>
          <a:bodyPr wrap="square" rtlCol="0">
            <a:spAutoFit/>
          </a:bodyPr>
          <a:lstStyle/>
          <a:p>
            <a:pPr algn="ctr">
              <a:spcAft>
                <a:spcPts val="600"/>
              </a:spcAft>
            </a:pPr>
            <a:r>
              <a:rPr lang="en-US" sz="2800" b="1" dirty="0">
                <a:latin typeface="Avenir Book" panose="02000503020000020003" pitchFamily="2" charset="0"/>
                <a:cs typeface="Arial"/>
              </a:rPr>
              <a:t>Drosophila are small, easy to handle </a:t>
            </a:r>
          </a:p>
          <a:p>
            <a:pPr algn="ctr">
              <a:spcAft>
                <a:spcPts val="600"/>
              </a:spcAft>
            </a:pPr>
            <a:r>
              <a:rPr lang="en-US" sz="2800" b="1" dirty="0">
                <a:latin typeface="Avenir Book" panose="02000503020000020003" pitchFamily="2" charset="0"/>
                <a:cs typeface="Arial"/>
              </a:rPr>
              <a:t>and inexpensive to feed</a:t>
            </a:r>
          </a:p>
        </p:txBody>
      </p:sp>
      <p:pic>
        <p:nvPicPr>
          <p:cNvPr id="9" name="Picture 8" descr="photo.JPG"/>
          <p:cNvPicPr>
            <a:picLocks noChangeAspect="1"/>
          </p:cNvPicPr>
          <p:nvPr/>
        </p:nvPicPr>
        <p:blipFill>
          <a:blip r:embed="rId3"/>
          <a:stretch>
            <a:fillRect/>
          </a:stretch>
        </p:blipFill>
        <p:spPr>
          <a:xfrm>
            <a:off x="4848223" y="2732261"/>
            <a:ext cx="4031051" cy="3023999"/>
          </a:xfrm>
          <a:prstGeom prst="rect">
            <a:avLst/>
          </a:prstGeom>
        </p:spPr>
      </p:pic>
      <p:sp>
        <p:nvSpPr>
          <p:cNvPr id="10" name="TextBox 9"/>
          <p:cNvSpPr txBox="1"/>
          <p:nvPr/>
        </p:nvSpPr>
        <p:spPr>
          <a:xfrm>
            <a:off x="731357" y="5766860"/>
            <a:ext cx="3558282" cy="461665"/>
          </a:xfrm>
          <a:prstGeom prst="rect">
            <a:avLst/>
          </a:prstGeom>
          <a:noFill/>
        </p:spPr>
        <p:txBody>
          <a:bodyPr wrap="none" rtlCol="0">
            <a:spAutoFit/>
          </a:bodyPr>
          <a:lstStyle/>
          <a:p>
            <a:r>
              <a:rPr lang="en-US" sz="2400" dirty="0">
                <a:latin typeface="Avenir Book" panose="02000503020000020003" pitchFamily="2" charset="0"/>
                <a:cs typeface="Arial"/>
              </a:rPr>
              <a:t>Match versus Drosophila</a:t>
            </a:r>
          </a:p>
        </p:txBody>
      </p:sp>
      <p:sp>
        <p:nvSpPr>
          <p:cNvPr id="11" name="TextBox 10"/>
          <p:cNvSpPr txBox="1"/>
          <p:nvPr/>
        </p:nvSpPr>
        <p:spPr>
          <a:xfrm>
            <a:off x="4960374" y="5766860"/>
            <a:ext cx="3806748" cy="461665"/>
          </a:xfrm>
          <a:prstGeom prst="rect">
            <a:avLst/>
          </a:prstGeom>
          <a:noFill/>
        </p:spPr>
        <p:txBody>
          <a:bodyPr wrap="none" rtlCol="0">
            <a:spAutoFit/>
          </a:bodyPr>
          <a:lstStyle/>
          <a:p>
            <a:r>
              <a:rPr lang="en-US" sz="2400" dirty="0">
                <a:latin typeface="Avenir Book" panose="02000503020000020003" pitchFamily="2" charset="0"/>
                <a:cs typeface="Arial"/>
              </a:rPr>
              <a:t>In the lab: Drosophila vials</a:t>
            </a:r>
          </a:p>
        </p:txBody>
      </p:sp>
      <p:pic>
        <p:nvPicPr>
          <p:cNvPr id="12" name="Picture 11">
            <a:extLst>
              <a:ext uri="{FF2B5EF4-FFF2-40B4-BE49-F238E27FC236}">
                <a16:creationId xmlns:a16="http://schemas.microsoft.com/office/drawing/2014/main" id="{F4E94A60-2E03-C542-BECF-2C25FCFB48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6128" y="201342"/>
            <a:ext cx="1034389" cy="1034389"/>
          </a:xfrm>
          <a:prstGeom prst="rect">
            <a:avLst/>
          </a:prstGeom>
        </p:spPr>
      </p:pic>
      <p:sp>
        <p:nvSpPr>
          <p:cNvPr id="13" name="Rectangle 12">
            <a:extLst>
              <a:ext uri="{FF2B5EF4-FFF2-40B4-BE49-F238E27FC236}">
                <a16:creationId xmlns:a16="http://schemas.microsoft.com/office/drawing/2014/main" id="{DBF0F7F7-D2DC-9049-ADD7-9078AC32EC2B}"/>
              </a:ext>
            </a:extLst>
          </p:cNvPr>
          <p:cNvSpPr/>
          <p:nvPr/>
        </p:nvSpPr>
        <p:spPr>
          <a:xfrm>
            <a:off x="701299" y="937742"/>
            <a:ext cx="5910949"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D307486C-1CD9-5941-9945-600B05CFA1D5}"/>
              </a:ext>
            </a:extLst>
          </p:cNvPr>
          <p:cNvSpPr txBox="1">
            <a:spLocks/>
          </p:cNvSpPr>
          <p:nvPr/>
        </p:nvSpPr>
        <p:spPr>
          <a:xfrm>
            <a:off x="685800" y="209861"/>
            <a:ext cx="1499462" cy="724004"/>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GB" sz="3200" b="1" dirty="0" err="1">
                <a:latin typeface="Avenir Black" panose="02000503020000020003" pitchFamily="2" charset="0"/>
              </a:rPr>
              <a:t>SCoPE</a:t>
            </a:r>
            <a:endParaRPr lang="en-GB" sz="3200" b="1" dirty="0">
              <a:latin typeface="Avenir Black" panose="02000503020000020003" pitchFamily="2" charset="0"/>
            </a:endParaRPr>
          </a:p>
        </p:txBody>
      </p:sp>
      <p:pic>
        <p:nvPicPr>
          <p:cNvPr id="3" name="Picture 2">
            <a:extLst>
              <a:ext uri="{FF2B5EF4-FFF2-40B4-BE49-F238E27FC236}">
                <a16:creationId xmlns:a16="http://schemas.microsoft.com/office/drawing/2014/main" id="{6AC8730B-6F9B-A440-802A-4CB75DFAB0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380" y="2717800"/>
            <a:ext cx="4042237" cy="3038460"/>
          </a:xfrm>
          <a:prstGeom prst="rect">
            <a:avLst/>
          </a:prstGeom>
        </p:spPr>
      </p:pic>
    </p:spTree>
    <p:extLst>
      <p:ext uri="{BB962C8B-B14F-4D97-AF65-F5344CB8AC3E}">
        <p14:creationId xmlns:p14="http://schemas.microsoft.com/office/powerpoint/2010/main" val="1071080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18536"/>
            <a:ext cx="7886700" cy="1325563"/>
          </a:xfrm>
        </p:spPr>
        <p:txBody>
          <a:bodyPr>
            <a:normAutofit/>
          </a:bodyPr>
          <a:lstStyle/>
          <a:p>
            <a:r>
              <a:rPr lang="en-GB" sz="3200" b="1" dirty="0">
                <a:latin typeface="Avenir Book" panose="02000503020000020003" pitchFamily="2" charset="0"/>
              </a:rPr>
              <a:t>The fly: a powerful model</a:t>
            </a:r>
          </a:p>
        </p:txBody>
      </p:sp>
      <p:sp>
        <p:nvSpPr>
          <p:cNvPr id="4" name="TextBox 3"/>
          <p:cNvSpPr txBox="1"/>
          <p:nvPr/>
        </p:nvSpPr>
        <p:spPr>
          <a:xfrm>
            <a:off x="964336" y="4976911"/>
            <a:ext cx="7215327" cy="907941"/>
          </a:xfrm>
          <a:prstGeom prst="rect">
            <a:avLst/>
          </a:prstGeom>
          <a:noFill/>
        </p:spPr>
        <p:txBody>
          <a:bodyPr wrap="square" rtlCol="0">
            <a:spAutoFit/>
          </a:bodyPr>
          <a:lstStyle/>
          <a:p>
            <a:pPr algn="ctr">
              <a:spcAft>
                <a:spcPts val="600"/>
              </a:spcAft>
            </a:pPr>
            <a:r>
              <a:rPr lang="en-US" sz="2400" dirty="0">
                <a:latin typeface="Avenir Book" panose="02000503020000020003" pitchFamily="2" charset="0"/>
                <a:cs typeface="Arial"/>
              </a:rPr>
              <a:t>Humans and flies share about 70% </a:t>
            </a:r>
          </a:p>
          <a:p>
            <a:pPr algn="ctr">
              <a:spcAft>
                <a:spcPts val="600"/>
              </a:spcAft>
            </a:pPr>
            <a:r>
              <a:rPr lang="en-US" sz="2400" dirty="0">
                <a:latin typeface="Avenir Book" panose="02000503020000020003" pitchFamily="2" charset="0"/>
                <a:cs typeface="Arial"/>
              </a:rPr>
              <a:t>of the same disease-causing genes </a:t>
            </a:r>
          </a:p>
        </p:txBody>
      </p:sp>
      <p:pic>
        <p:nvPicPr>
          <p:cNvPr id="5" name="Picture 4" descr="Drosophila_kuntzei_lab.jpg"/>
          <p:cNvPicPr>
            <a:picLocks noChangeAspect="1"/>
          </p:cNvPicPr>
          <p:nvPr/>
        </p:nvPicPr>
        <p:blipFill>
          <a:blip r:embed="rId3"/>
          <a:stretch>
            <a:fillRect/>
          </a:stretch>
        </p:blipFill>
        <p:spPr>
          <a:xfrm flipH="1">
            <a:off x="5461180" y="1973081"/>
            <a:ext cx="3489327" cy="2327426"/>
          </a:xfrm>
          <a:prstGeom prst="rect">
            <a:avLst/>
          </a:prstGeom>
        </p:spPr>
      </p:pic>
      <p:grpSp>
        <p:nvGrpSpPr>
          <p:cNvPr id="6" name="Group 5"/>
          <p:cNvGrpSpPr/>
          <p:nvPr/>
        </p:nvGrpSpPr>
        <p:grpSpPr>
          <a:xfrm>
            <a:off x="4024898" y="2389729"/>
            <a:ext cx="1590256" cy="1494487"/>
            <a:chOff x="12573934" y="4667005"/>
            <a:chExt cx="1381856" cy="1696035"/>
          </a:xfrm>
          <a:solidFill>
            <a:schemeClr val="accent6"/>
          </a:solidFill>
        </p:grpSpPr>
        <p:sp>
          <p:nvSpPr>
            <p:cNvPr id="7" name="Curved Down Arrow 6"/>
            <p:cNvSpPr/>
            <p:nvPr/>
          </p:nvSpPr>
          <p:spPr>
            <a:xfrm>
              <a:off x="12573934" y="4667005"/>
              <a:ext cx="1381856" cy="667303"/>
            </a:xfrm>
            <a:prstGeom prst="curvedDownArrow">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Curved Down Arrow 7"/>
            <p:cNvSpPr/>
            <p:nvPr/>
          </p:nvSpPr>
          <p:spPr>
            <a:xfrm flipH="1" flipV="1">
              <a:off x="12573934" y="5695737"/>
              <a:ext cx="1381856" cy="667303"/>
            </a:xfrm>
            <a:prstGeom prst="curvedDownArrow">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pic>
        <p:nvPicPr>
          <p:cNvPr id="9" name="Picture 8" descr="Da_Vinci_Vitruve_Luc_Viatour*.jpg"/>
          <p:cNvPicPr>
            <a:picLocks noChangeAspect="1"/>
          </p:cNvPicPr>
          <p:nvPr/>
        </p:nvPicPr>
        <p:blipFill>
          <a:blip r:embed="rId4"/>
          <a:stretch>
            <a:fillRect/>
          </a:stretch>
        </p:blipFill>
        <p:spPr>
          <a:xfrm>
            <a:off x="707948" y="1847519"/>
            <a:ext cx="3043818" cy="2966383"/>
          </a:xfrm>
          <a:prstGeom prst="rect">
            <a:avLst/>
          </a:prstGeom>
        </p:spPr>
      </p:pic>
      <p:pic>
        <p:nvPicPr>
          <p:cNvPr id="10" name="Picture 9">
            <a:extLst>
              <a:ext uri="{FF2B5EF4-FFF2-40B4-BE49-F238E27FC236}">
                <a16:creationId xmlns:a16="http://schemas.microsoft.com/office/drawing/2014/main" id="{4AF996B1-AD39-BD44-818C-FF659A6381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6128" y="201342"/>
            <a:ext cx="1034389" cy="1034389"/>
          </a:xfrm>
          <a:prstGeom prst="rect">
            <a:avLst/>
          </a:prstGeom>
        </p:spPr>
      </p:pic>
      <p:sp>
        <p:nvSpPr>
          <p:cNvPr id="11" name="Rectangle 10">
            <a:extLst>
              <a:ext uri="{FF2B5EF4-FFF2-40B4-BE49-F238E27FC236}">
                <a16:creationId xmlns:a16="http://schemas.microsoft.com/office/drawing/2014/main" id="{950E2B26-96F6-B244-AA53-E5BCAE15982B}"/>
              </a:ext>
            </a:extLst>
          </p:cNvPr>
          <p:cNvSpPr/>
          <p:nvPr/>
        </p:nvSpPr>
        <p:spPr>
          <a:xfrm>
            <a:off x="701299" y="937742"/>
            <a:ext cx="5910949"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3227A901-CC30-CD43-B428-0855A949D29F}"/>
              </a:ext>
            </a:extLst>
          </p:cNvPr>
          <p:cNvSpPr txBox="1">
            <a:spLocks/>
          </p:cNvSpPr>
          <p:nvPr/>
        </p:nvSpPr>
        <p:spPr>
          <a:xfrm>
            <a:off x="685800" y="209861"/>
            <a:ext cx="1499462" cy="724004"/>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GB" sz="3200" b="1" dirty="0" err="1">
                <a:latin typeface="Avenir Black" panose="02000503020000020003" pitchFamily="2" charset="0"/>
              </a:rPr>
              <a:t>SCoPE</a:t>
            </a:r>
            <a:endParaRPr lang="en-GB" sz="3200" b="1" dirty="0">
              <a:latin typeface="Avenir Black" panose="02000503020000020003" pitchFamily="2" charset="0"/>
            </a:endParaRPr>
          </a:p>
        </p:txBody>
      </p:sp>
    </p:spTree>
    <p:extLst>
      <p:ext uri="{BB962C8B-B14F-4D97-AF65-F5344CB8AC3E}">
        <p14:creationId xmlns:p14="http://schemas.microsoft.com/office/powerpoint/2010/main" val="1099276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3673" y="1116261"/>
            <a:ext cx="8184995" cy="523220"/>
          </a:xfrm>
          <a:prstGeom prst="rect">
            <a:avLst/>
          </a:prstGeom>
          <a:noFill/>
        </p:spPr>
        <p:txBody>
          <a:bodyPr wrap="square" rtlCol="0">
            <a:spAutoFit/>
          </a:bodyPr>
          <a:lstStyle/>
          <a:p>
            <a:r>
              <a:rPr lang="en-US" sz="2800" b="1" dirty="0">
                <a:latin typeface="Avenir Book" panose="02000503020000020003" pitchFamily="2" charset="0"/>
                <a:cs typeface="Arial"/>
              </a:rPr>
              <a:t>Humans and flies have many of the same organs </a:t>
            </a:r>
          </a:p>
        </p:txBody>
      </p:sp>
      <p:pic>
        <p:nvPicPr>
          <p:cNvPr id="10" name="Picture 9">
            <a:extLst>
              <a:ext uri="{FF2B5EF4-FFF2-40B4-BE49-F238E27FC236}">
                <a16:creationId xmlns:a16="http://schemas.microsoft.com/office/drawing/2014/main" id="{889EBD4B-1CB5-9C4E-A231-37FDCEE171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6128" y="201342"/>
            <a:ext cx="1034389" cy="1034389"/>
          </a:xfrm>
          <a:prstGeom prst="rect">
            <a:avLst/>
          </a:prstGeom>
        </p:spPr>
      </p:pic>
      <p:sp>
        <p:nvSpPr>
          <p:cNvPr id="11" name="Rectangle 10">
            <a:extLst>
              <a:ext uri="{FF2B5EF4-FFF2-40B4-BE49-F238E27FC236}">
                <a16:creationId xmlns:a16="http://schemas.microsoft.com/office/drawing/2014/main" id="{8F71B641-C84C-BA4E-9EB8-7E4E7AEAE49E}"/>
              </a:ext>
            </a:extLst>
          </p:cNvPr>
          <p:cNvSpPr/>
          <p:nvPr/>
        </p:nvSpPr>
        <p:spPr>
          <a:xfrm>
            <a:off x="701299" y="937742"/>
            <a:ext cx="5910949"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0D31DFDC-037F-9A4C-9557-B061EDCA81CD}"/>
              </a:ext>
            </a:extLst>
          </p:cNvPr>
          <p:cNvSpPr txBox="1">
            <a:spLocks/>
          </p:cNvSpPr>
          <p:nvPr/>
        </p:nvSpPr>
        <p:spPr>
          <a:xfrm>
            <a:off x="685800" y="209861"/>
            <a:ext cx="1499462" cy="724004"/>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GB" sz="3200" b="1" dirty="0" err="1">
                <a:latin typeface="Avenir Black" panose="02000503020000020003" pitchFamily="2" charset="0"/>
              </a:rPr>
              <a:t>SCoPE</a:t>
            </a:r>
            <a:endParaRPr lang="en-GB" sz="3200" b="1" dirty="0">
              <a:latin typeface="Avenir Black" panose="02000503020000020003" pitchFamily="2" charset="0"/>
            </a:endParaRPr>
          </a:p>
        </p:txBody>
      </p:sp>
      <p:pic>
        <p:nvPicPr>
          <p:cNvPr id="14" name="Picture 13">
            <a:extLst>
              <a:ext uri="{FF2B5EF4-FFF2-40B4-BE49-F238E27FC236}">
                <a16:creationId xmlns:a16="http://schemas.microsoft.com/office/drawing/2014/main" id="{4943E41B-E9F3-4E44-97DF-5BDFCCEF1462}"/>
              </a:ext>
            </a:extLst>
          </p:cNvPr>
          <p:cNvPicPr>
            <a:picLocks noChangeAspect="1"/>
          </p:cNvPicPr>
          <p:nvPr/>
        </p:nvPicPr>
        <p:blipFill rotWithShape="1">
          <a:blip r:embed="rId4">
            <a:extLst>
              <a:ext uri="{28A0092B-C50C-407E-A947-70E740481C1C}">
                <a14:useLocalDpi xmlns:a14="http://schemas.microsoft.com/office/drawing/2010/main" val="0"/>
              </a:ext>
            </a:extLst>
          </a:blip>
          <a:srcRect b="999"/>
          <a:stretch/>
        </p:blipFill>
        <p:spPr>
          <a:xfrm>
            <a:off x="1740007" y="1639481"/>
            <a:ext cx="5663986" cy="4906470"/>
          </a:xfrm>
          <a:prstGeom prst="rect">
            <a:avLst/>
          </a:prstGeom>
        </p:spPr>
      </p:pic>
    </p:spTree>
    <p:extLst>
      <p:ext uri="{BB962C8B-B14F-4D97-AF65-F5344CB8AC3E}">
        <p14:creationId xmlns:p14="http://schemas.microsoft.com/office/powerpoint/2010/main" val="38195242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3673" y="1116261"/>
            <a:ext cx="8184995" cy="523220"/>
          </a:xfrm>
          <a:prstGeom prst="rect">
            <a:avLst/>
          </a:prstGeom>
          <a:noFill/>
        </p:spPr>
        <p:txBody>
          <a:bodyPr wrap="square" rtlCol="0">
            <a:spAutoFit/>
          </a:bodyPr>
          <a:lstStyle/>
          <a:p>
            <a:r>
              <a:rPr lang="en-US" sz="2800" b="1" dirty="0">
                <a:latin typeface="Avenir Book" panose="02000503020000020003" pitchFamily="2" charset="0"/>
                <a:cs typeface="Arial"/>
              </a:rPr>
              <a:t>Humans and flies have many of the same organs </a:t>
            </a:r>
          </a:p>
        </p:txBody>
      </p:sp>
      <p:sp>
        <p:nvSpPr>
          <p:cNvPr id="7" name="Rectangle 6"/>
          <p:cNvSpPr/>
          <p:nvPr/>
        </p:nvSpPr>
        <p:spPr>
          <a:xfrm>
            <a:off x="2848547" y="1564368"/>
            <a:ext cx="3446906" cy="461665"/>
          </a:xfrm>
          <a:prstGeom prst="rect">
            <a:avLst/>
          </a:prstGeom>
        </p:spPr>
        <p:txBody>
          <a:bodyPr wrap="square">
            <a:spAutoFit/>
          </a:bodyPr>
          <a:lstStyle/>
          <a:p>
            <a:pPr algn="ctr"/>
            <a:r>
              <a:rPr lang="en-US" sz="2400" dirty="0">
                <a:solidFill>
                  <a:srgbClr val="008000"/>
                </a:solidFill>
                <a:latin typeface="Avenir Book" panose="02000503020000020003" pitchFamily="2" charset="0"/>
                <a:cs typeface="Arial"/>
              </a:rPr>
              <a:t>Nervous system	</a:t>
            </a:r>
          </a:p>
        </p:txBody>
      </p:sp>
      <p:pic>
        <p:nvPicPr>
          <p:cNvPr id="10" name="Picture 9">
            <a:extLst>
              <a:ext uri="{FF2B5EF4-FFF2-40B4-BE49-F238E27FC236}">
                <a16:creationId xmlns:a16="http://schemas.microsoft.com/office/drawing/2014/main" id="{889EBD4B-1CB5-9C4E-A231-37FDCEE171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6128" y="201342"/>
            <a:ext cx="1034389" cy="1034389"/>
          </a:xfrm>
          <a:prstGeom prst="rect">
            <a:avLst/>
          </a:prstGeom>
        </p:spPr>
      </p:pic>
      <p:sp>
        <p:nvSpPr>
          <p:cNvPr id="11" name="Rectangle 10">
            <a:extLst>
              <a:ext uri="{FF2B5EF4-FFF2-40B4-BE49-F238E27FC236}">
                <a16:creationId xmlns:a16="http://schemas.microsoft.com/office/drawing/2014/main" id="{8F71B641-C84C-BA4E-9EB8-7E4E7AEAE49E}"/>
              </a:ext>
            </a:extLst>
          </p:cNvPr>
          <p:cNvSpPr/>
          <p:nvPr/>
        </p:nvSpPr>
        <p:spPr>
          <a:xfrm>
            <a:off x="701299" y="937742"/>
            <a:ext cx="5910949"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0D31DFDC-037F-9A4C-9557-B061EDCA81CD}"/>
              </a:ext>
            </a:extLst>
          </p:cNvPr>
          <p:cNvSpPr txBox="1">
            <a:spLocks/>
          </p:cNvSpPr>
          <p:nvPr/>
        </p:nvSpPr>
        <p:spPr>
          <a:xfrm>
            <a:off x="685800" y="209861"/>
            <a:ext cx="1499462" cy="724004"/>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GB" sz="3200" b="1" dirty="0" err="1">
                <a:latin typeface="Avenir Black" panose="02000503020000020003" pitchFamily="2" charset="0"/>
              </a:rPr>
              <a:t>SCoPE</a:t>
            </a:r>
            <a:endParaRPr lang="en-GB" sz="3200" b="1" dirty="0">
              <a:latin typeface="Avenir Black" panose="02000503020000020003" pitchFamily="2" charset="0"/>
            </a:endParaRPr>
          </a:p>
        </p:txBody>
      </p:sp>
      <p:grpSp>
        <p:nvGrpSpPr>
          <p:cNvPr id="17" name="Group 16">
            <a:extLst>
              <a:ext uri="{FF2B5EF4-FFF2-40B4-BE49-F238E27FC236}">
                <a16:creationId xmlns:a16="http://schemas.microsoft.com/office/drawing/2014/main" id="{A0C953A2-0B06-8947-94E7-732A23F07DE9}"/>
              </a:ext>
            </a:extLst>
          </p:cNvPr>
          <p:cNvGrpSpPr/>
          <p:nvPr/>
        </p:nvGrpSpPr>
        <p:grpSpPr>
          <a:xfrm>
            <a:off x="2171372" y="2026033"/>
            <a:ext cx="1974737" cy="4622424"/>
            <a:chOff x="2427445" y="2061791"/>
            <a:chExt cx="1974737" cy="4622424"/>
          </a:xfrm>
        </p:grpSpPr>
        <p:pic>
          <p:nvPicPr>
            <p:cNvPr id="6" name="Picture 5" descr="Die_Frau_als_Hausärztin_(1911)_010_Rückenmarksnerven.png"/>
            <p:cNvPicPr>
              <a:picLocks noChangeAspect="1"/>
            </p:cNvPicPr>
            <p:nvPr/>
          </p:nvPicPr>
          <p:blipFill>
            <a:blip r:embed="rId4"/>
            <a:stretch>
              <a:fillRect/>
            </a:stretch>
          </p:blipFill>
          <p:spPr>
            <a:xfrm>
              <a:off x="2427445" y="2061791"/>
              <a:ext cx="1974737" cy="4185265"/>
            </a:xfrm>
            <a:prstGeom prst="rect">
              <a:avLst/>
            </a:prstGeom>
          </p:spPr>
        </p:pic>
        <p:sp>
          <p:nvSpPr>
            <p:cNvPr id="8" name="TextBox 7"/>
            <p:cNvSpPr txBox="1"/>
            <p:nvPr/>
          </p:nvSpPr>
          <p:spPr>
            <a:xfrm>
              <a:off x="2909081" y="6284105"/>
              <a:ext cx="1011465" cy="400110"/>
            </a:xfrm>
            <a:prstGeom prst="rect">
              <a:avLst/>
            </a:prstGeom>
            <a:noFill/>
          </p:spPr>
          <p:txBody>
            <a:bodyPr wrap="none" rtlCol="0">
              <a:spAutoFit/>
            </a:bodyPr>
            <a:lstStyle/>
            <a:p>
              <a:r>
                <a:rPr lang="en-US" sz="2000" dirty="0">
                  <a:latin typeface="Avenir Book" panose="02000503020000020003" pitchFamily="2" charset="0"/>
                  <a:cs typeface="Arial"/>
                </a:rPr>
                <a:t>Human</a:t>
              </a:r>
            </a:p>
          </p:txBody>
        </p:sp>
      </p:grpSp>
      <p:grpSp>
        <p:nvGrpSpPr>
          <p:cNvPr id="16" name="Group 15">
            <a:extLst>
              <a:ext uri="{FF2B5EF4-FFF2-40B4-BE49-F238E27FC236}">
                <a16:creationId xmlns:a16="http://schemas.microsoft.com/office/drawing/2014/main" id="{67D3CC06-D2BC-814B-9196-D649D42CEFBC}"/>
              </a:ext>
            </a:extLst>
          </p:cNvPr>
          <p:cNvGrpSpPr/>
          <p:nvPr/>
        </p:nvGrpSpPr>
        <p:grpSpPr>
          <a:xfrm>
            <a:off x="4583019" y="2026034"/>
            <a:ext cx="2005845" cy="4615456"/>
            <a:chOff x="4839092" y="2061792"/>
            <a:chExt cx="2005845" cy="4615456"/>
          </a:xfrm>
        </p:grpSpPr>
        <p:pic>
          <p:nvPicPr>
            <p:cNvPr id="5" name="Picture 4" descr="emoto-fig1.jpg"/>
            <p:cNvPicPr>
              <a:picLocks noChangeAspect="1"/>
            </p:cNvPicPr>
            <p:nvPr/>
          </p:nvPicPr>
          <p:blipFill>
            <a:blip r:embed="rId5"/>
            <a:stretch>
              <a:fillRect/>
            </a:stretch>
          </p:blipFill>
          <p:spPr>
            <a:xfrm rot="5400000">
              <a:off x="3839776" y="3185993"/>
              <a:ext cx="4129362" cy="1880960"/>
            </a:xfrm>
            <a:prstGeom prst="rect">
              <a:avLst/>
            </a:prstGeom>
          </p:spPr>
        </p:pic>
        <p:sp>
          <p:nvSpPr>
            <p:cNvPr id="9" name="TextBox 8"/>
            <p:cNvSpPr txBox="1"/>
            <p:nvPr/>
          </p:nvSpPr>
          <p:spPr>
            <a:xfrm>
              <a:off x="5256271" y="6277138"/>
              <a:ext cx="1296373" cy="400110"/>
            </a:xfrm>
            <a:prstGeom prst="rect">
              <a:avLst/>
            </a:prstGeom>
            <a:noFill/>
          </p:spPr>
          <p:txBody>
            <a:bodyPr wrap="none" rtlCol="0">
              <a:spAutoFit/>
            </a:bodyPr>
            <a:lstStyle/>
            <a:p>
              <a:r>
                <a:rPr lang="en-US" sz="2000" dirty="0">
                  <a:latin typeface="Avenir Book" panose="02000503020000020003" pitchFamily="2" charset="0"/>
                  <a:cs typeface="Arial"/>
                </a:rPr>
                <a:t>Fly larvae</a:t>
              </a:r>
            </a:p>
          </p:txBody>
        </p:sp>
        <p:sp>
          <p:nvSpPr>
            <p:cNvPr id="15" name="TextBox 14">
              <a:extLst>
                <a:ext uri="{FF2B5EF4-FFF2-40B4-BE49-F238E27FC236}">
                  <a16:creationId xmlns:a16="http://schemas.microsoft.com/office/drawing/2014/main" id="{29055FBE-A23F-8540-9A5C-A22C3CD59D46}"/>
                </a:ext>
              </a:extLst>
            </p:cNvPr>
            <p:cNvSpPr txBox="1"/>
            <p:nvPr/>
          </p:nvSpPr>
          <p:spPr>
            <a:xfrm>
              <a:off x="4839092" y="5864132"/>
              <a:ext cx="184731" cy="230832"/>
            </a:xfrm>
            <a:prstGeom prst="rect">
              <a:avLst/>
            </a:prstGeom>
            <a:noFill/>
          </p:spPr>
          <p:txBody>
            <a:bodyPr wrap="none" rtlCol="0">
              <a:spAutoFit/>
            </a:bodyPr>
            <a:lstStyle/>
            <a:p>
              <a:endParaRPr lang="en-US" sz="900" dirty="0">
                <a:latin typeface="Avenir Book" panose="02000503020000020003" pitchFamily="2" charset="0"/>
                <a:cs typeface="Arial"/>
              </a:endParaRPr>
            </a:p>
          </p:txBody>
        </p:sp>
      </p:grpSp>
    </p:spTree>
    <p:extLst>
      <p:ext uri="{BB962C8B-B14F-4D97-AF65-F5344CB8AC3E}">
        <p14:creationId xmlns:p14="http://schemas.microsoft.com/office/powerpoint/2010/main" val="2829816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227811" y="4247787"/>
            <a:ext cx="4414913" cy="2160000"/>
            <a:chOff x="4572000" y="4698000"/>
            <a:chExt cx="4414913" cy="2160000"/>
          </a:xfrm>
        </p:grpSpPr>
        <p:pic>
          <p:nvPicPr>
            <p:cNvPr id="6" name="Picture 5"/>
            <p:cNvPicPr>
              <a:picLocks noChangeAspect="1"/>
            </p:cNvPicPr>
            <p:nvPr/>
          </p:nvPicPr>
          <p:blipFill>
            <a:blip r:embed="rId3"/>
            <a:stretch>
              <a:fillRect/>
            </a:stretch>
          </p:blipFill>
          <p:spPr>
            <a:xfrm>
              <a:off x="4572000" y="4698000"/>
              <a:ext cx="4377273" cy="2160000"/>
            </a:xfrm>
            <a:prstGeom prst="rect">
              <a:avLst/>
            </a:prstGeom>
          </p:spPr>
        </p:pic>
        <p:sp>
          <p:nvSpPr>
            <p:cNvPr id="7" name="TextBox 6"/>
            <p:cNvSpPr txBox="1"/>
            <p:nvPr/>
          </p:nvSpPr>
          <p:spPr>
            <a:xfrm>
              <a:off x="8082498" y="6596390"/>
              <a:ext cx="904415" cy="261610"/>
            </a:xfrm>
            <a:prstGeom prst="rect">
              <a:avLst/>
            </a:prstGeom>
            <a:noFill/>
          </p:spPr>
          <p:txBody>
            <a:bodyPr wrap="none" rtlCol="0">
              <a:spAutoFit/>
            </a:bodyPr>
            <a:lstStyle/>
            <a:p>
              <a:r>
                <a:rPr lang="en-US" sz="1100" dirty="0">
                  <a:solidFill>
                    <a:schemeClr val="bg1"/>
                  </a:solidFill>
                  <a:latin typeface="Arial"/>
                  <a:cs typeface="Arial"/>
                </a:rPr>
                <a:t>B Lemaitre </a:t>
              </a:r>
            </a:p>
          </p:txBody>
        </p:sp>
      </p:grpSp>
      <p:grpSp>
        <p:nvGrpSpPr>
          <p:cNvPr id="8" name="Group 7"/>
          <p:cNvGrpSpPr/>
          <p:nvPr/>
        </p:nvGrpSpPr>
        <p:grpSpPr>
          <a:xfrm>
            <a:off x="4396515" y="1467662"/>
            <a:ext cx="4039862" cy="2520000"/>
            <a:chOff x="4721281" y="1080621"/>
            <a:chExt cx="4039862" cy="2520000"/>
          </a:xfrm>
        </p:grpSpPr>
        <p:pic>
          <p:nvPicPr>
            <p:cNvPr id="9" name="Picture 8"/>
            <p:cNvPicPr>
              <a:picLocks noChangeAspect="1"/>
            </p:cNvPicPr>
            <p:nvPr/>
          </p:nvPicPr>
          <p:blipFill>
            <a:blip r:embed="rId4"/>
            <a:stretch>
              <a:fillRect/>
            </a:stretch>
          </p:blipFill>
          <p:spPr>
            <a:xfrm>
              <a:off x="4817481" y="1080621"/>
              <a:ext cx="3943662" cy="2520000"/>
            </a:xfrm>
            <a:prstGeom prst="rect">
              <a:avLst/>
            </a:prstGeom>
          </p:spPr>
        </p:pic>
        <p:sp>
          <p:nvSpPr>
            <p:cNvPr id="10" name="Rectangle 9"/>
            <p:cNvSpPr/>
            <p:nvPr/>
          </p:nvSpPr>
          <p:spPr>
            <a:xfrm>
              <a:off x="4721281" y="1345036"/>
              <a:ext cx="1028699" cy="5461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2" name="Picture 11" descr="Digestive_system_without_labels.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1243919" y="1792086"/>
            <a:ext cx="1615531" cy="2726209"/>
          </a:xfrm>
          <a:prstGeom prst="rect">
            <a:avLst/>
          </a:prstGeom>
        </p:spPr>
      </p:pic>
      <p:sp>
        <p:nvSpPr>
          <p:cNvPr id="13" name="Rectangle 12"/>
          <p:cNvSpPr/>
          <p:nvPr/>
        </p:nvSpPr>
        <p:spPr>
          <a:xfrm>
            <a:off x="3146787" y="1569085"/>
            <a:ext cx="2850426" cy="461665"/>
          </a:xfrm>
          <a:prstGeom prst="rect">
            <a:avLst/>
          </a:prstGeom>
        </p:spPr>
        <p:txBody>
          <a:bodyPr wrap="square">
            <a:spAutoFit/>
          </a:bodyPr>
          <a:lstStyle/>
          <a:p>
            <a:pPr algn="ctr"/>
            <a:r>
              <a:rPr lang="en-US" sz="2400" dirty="0">
                <a:solidFill>
                  <a:srgbClr val="FF6600"/>
                </a:solidFill>
                <a:latin typeface="Avenir Book" panose="02000503020000020003" pitchFamily="2" charset="0"/>
                <a:cs typeface="Arial"/>
              </a:rPr>
              <a:t>Digestive system</a:t>
            </a:r>
          </a:p>
        </p:txBody>
      </p:sp>
      <p:pic>
        <p:nvPicPr>
          <p:cNvPr id="14" name="Picture 13">
            <a:extLst>
              <a:ext uri="{FF2B5EF4-FFF2-40B4-BE49-F238E27FC236}">
                <a16:creationId xmlns:a16="http://schemas.microsoft.com/office/drawing/2014/main" id="{54A79473-1635-3449-BCDD-6893BDCCEC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66128" y="201342"/>
            <a:ext cx="1034389" cy="1034389"/>
          </a:xfrm>
          <a:prstGeom prst="rect">
            <a:avLst/>
          </a:prstGeom>
        </p:spPr>
      </p:pic>
      <p:sp>
        <p:nvSpPr>
          <p:cNvPr id="15" name="Rectangle 14">
            <a:extLst>
              <a:ext uri="{FF2B5EF4-FFF2-40B4-BE49-F238E27FC236}">
                <a16:creationId xmlns:a16="http://schemas.microsoft.com/office/drawing/2014/main" id="{486984D2-CF56-3343-AE71-FCB13FE498A5}"/>
              </a:ext>
            </a:extLst>
          </p:cNvPr>
          <p:cNvSpPr/>
          <p:nvPr/>
        </p:nvSpPr>
        <p:spPr>
          <a:xfrm>
            <a:off x="701299" y="937742"/>
            <a:ext cx="5910949"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756C2075-F933-7E4C-8376-195AEA68B0BE}"/>
              </a:ext>
            </a:extLst>
          </p:cNvPr>
          <p:cNvSpPr txBox="1">
            <a:spLocks/>
          </p:cNvSpPr>
          <p:nvPr/>
        </p:nvSpPr>
        <p:spPr>
          <a:xfrm>
            <a:off x="685800" y="209861"/>
            <a:ext cx="1499462" cy="724004"/>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GB" sz="3200" b="1" dirty="0" err="1">
                <a:latin typeface="Avenir Black" panose="02000503020000020003" pitchFamily="2" charset="0"/>
              </a:rPr>
              <a:t>SCoPE</a:t>
            </a:r>
            <a:endParaRPr lang="en-GB" sz="3200" b="1" dirty="0">
              <a:latin typeface="Avenir Black" panose="02000503020000020003" pitchFamily="2" charset="0"/>
            </a:endParaRPr>
          </a:p>
        </p:txBody>
      </p:sp>
      <p:sp>
        <p:nvSpPr>
          <p:cNvPr id="17" name="TextBox 16">
            <a:extLst>
              <a:ext uri="{FF2B5EF4-FFF2-40B4-BE49-F238E27FC236}">
                <a16:creationId xmlns:a16="http://schemas.microsoft.com/office/drawing/2014/main" id="{647D1339-8C1D-D546-8C21-21933924E4D8}"/>
              </a:ext>
            </a:extLst>
          </p:cNvPr>
          <p:cNvSpPr txBox="1"/>
          <p:nvPr/>
        </p:nvSpPr>
        <p:spPr>
          <a:xfrm>
            <a:off x="623673" y="1116261"/>
            <a:ext cx="8184995" cy="523220"/>
          </a:xfrm>
          <a:prstGeom prst="rect">
            <a:avLst/>
          </a:prstGeom>
          <a:noFill/>
        </p:spPr>
        <p:txBody>
          <a:bodyPr wrap="square" rtlCol="0">
            <a:spAutoFit/>
          </a:bodyPr>
          <a:lstStyle/>
          <a:p>
            <a:r>
              <a:rPr lang="en-US" sz="2800" b="1" dirty="0">
                <a:latin typeface="Avenir Book" panose="02000503020000020003" pitchFamily="2" charset="0"/>
                <a:cs typeface="Arial"/>
              </a:rPr>
              <a:t>Humans and flies have many of the same organs </a:t>
            </a:r>
          </a:p>
        </p:txBody>
      </p:sp>
      <p:pic>
        <p:nvPicPr>
          <p:cNvPr id="3" name="Picture 2">
            <a:extLst>
              <a:ext uri="{FF2B5EF4-FFF2-40B4-BE49-F238E27FC236}">
                <a16:creationId xmlns:a16="http://schemas.microsoft.com/office/drawing/2014/main" id="{6E013A6E-8CA3-2D43-843A-DF403560D8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3828" y="4518295"/>
            <a:ext cx="1902868" cy="1902868"/>
          </a:xfrm>
          <a:prstGeom prst="rect">
            <a:avLst/>
          </a:prstGeom>
        </p:spPr>
      </p:pic>
    </p:spTree>
    <p:extLst>
      <p:ext uri="{BB962C8B-B14F-4D97-AF65-F5344CB8AC3E}">
        <p14:creationId xmlns:p14="http://schemas.microsoft.com/office/powerpoint/2010/main" val="3312826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7601" y="1062350"/>
            <a:ext cx="5788798" cy="5777220"/>
          </a:xfrm>
          <a:prstGeom prst="rect">
            <a:avLst/>
          </a:prstGeom>
        </p:spPr>
      </p:pic>
      <p:sp>
        <p:nvSpPr>
          <p:cNvPr id="6" name="TextBox 5"/>
          <p:cNvSpPr txBox="1"/>
          <p:nvPr/>
        </p:nvSpPr>
        <p:spPr>
          <a:xfrm>
            <a:off x="2873854" y="3550486"/>
            <a:ext cx="3396293" cy="954107"/>
          </a:xfrm>
          <a:prstGeom prst="rect">
            <a:avLst/>
          </a:prstGeom>
          <a:noFill/>
        </p:spPr>
        <p:txBody>
          <a:bodyPr wrap="square" rtlCol="0">
            <a:spAutoFit/>
          </a:bodyPr>
          <a:lstStyle/>
          <a:p>
            <a:pPr algn="ctr"/>
            <a:r>
              <a:rPr lang="en-GB" sz="2800" dirty="0">
                <a:latin typeface="Avenir Book" panose="02000503020000020003" pitchFamily="2" charset="0"/>
              </a:rPr>
              <a:t>Short life cycle, </a:t>
            </a:r>
          </a:p>
          <a:p>
            <a:pPr algn="ctr"/>
            <a:r>
              <a:rPr lang="en-GB" sz="2800" dirty="0">
                <a:latin typeface="Avenir Book" panose="02000503020000020003" pitchFamily="2" charset="0"/>
              </a:rPr>
              <a:t>10 days at 25</a:t>
            </a:r>
            <a:r>
              <a:rPr lang="en-GB" sz="2800" baseline="30000" dirty="0">
                <a:latin typeface="Avenir Book" panose="02000503020000020003" pitchFamily="2" charset="0"/>
              </a:rPr>
              <a:t>o</a:t>
            </a:r>
            <a:r>
              <a:rPr lang="en-GB" sz="2800" dirty="0">
                <a:latin typeface="Avenir Book" panose="02000503020000020003" pitchFamily="2" charset="0"/>
              </a:rPr>
              <a:t>C</a:t>
            </a:r>
          </a:p>
        </p:txBody>
      </p:sp>
      <p:pic>
        <p:nvPicPr>
          <p:cNvPr id="4" name="Picture 3">
            <a:extLst>
              <a:ext uri="{FF2B5EF4-FFF2-40B4-BE49-F238E27FC236}">
                <a16:creationId xmlns:a16="http://schemas.microsoft.com/office/drawing/2014/main" id="{185B6EA2-8724-F848-ABF1-7294A815DB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6128" y="201342"/>
            <a:ext cx="1034389" cy="1034389"/>
          </a:xfrm>
          <a:prstGeom prst="rect">
            <a:avLst/>
          </a:prstGeom>
        </p:spPr>
      </p:pic>
      <p:sp>
        <p:nvSpPr>
          <p:cNvPr id="7" name="Rectangle 6">
            <a:extLst>
              <a:ext uri="{FF2B5EF4-FFF2-40B4-BE49-F238E27FC236}">
                <a16:creationId xmlns:a16="http://schemas.microsoft.com/office/drawing/2014/main" id="{04BE5B00-4EC8-1947-B0F5-83D17552C292}"/>
              </a:ext>
            </a:extLst>
          </p:cNvPr>
          <p:cNvSpPr/>
          <p:nvPr/>
        </p:nvSpPr>
        <p:spPr>
          <a:xfrm>
            <a:off x="701299" y="937742"/>
            <a:ext cx="5910949"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42320C5D-7614-D045-80F4-542439EE4EA3}"/>
              </a:ext>
            </a:extLst>
          </p:cNvPr>
          <p:cNvSpPr txBox="1">
            <a:spLocks/>
          </p:cNvSpPr>
          <p:nvPr/>
        </p:nvSpPr>
        <p:spPr>
          <a:xfrm>
            <a:off x="685800" y="209861"/>
            <a:ext cx="1499462" cy="724004"/>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GB" sz="3200" b="1" dirty="0" err="1">
                <a:latin typeface="Avenir Black" panose="02000503020000020003" pitchFamily="2" charset="0"/>
              </a:rPr>
              <a:t>SCoPE</a:t>
            </a:r>
            <a:endParaRPr lang="en-GB" sz="3200" b="1" dirty="0">
              <a:latin typeface="Avenir Black" panose="02000503020000020003" pitchFamily="2" charset="0"/>
            </a:endParaRPr>
          </a:p>
        </p:txBody>
      </p:sp>
    </p:spTree>
    <p:extLst>
      <p:ext uri="{BB962C8B-B14F-4D97-AF65-F5344CB8AC3E}">
        <p14:creationId xmlns:p14="http://schemas.microsoft.com/office/powerpoint/2010/main" val="17978125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23EA61-5E69-7947-BB3A-A12256B345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6128" y="201342"/>
            <a:ext cx="1034389" cy="1034389"/>
          </a:xfrm>
          <a:prstGeom prst="rect">
            <a:avLst/>
          </a:prstGeom>
        </p:spPr>
      </p:pic>
      <p:sp>
        <p:nvSpPr>
          <p:cNvPr id="7" name="Rectangle 6">
            <a:extLst>
              <a:ext uri="{FF2B5EF4-FFF2-40B4-BE49-F238E27FC236}">
                <a16:creationId xmlns:a16="http://schemas.microsoft.com/office/drawing/2014/main" id="{B050C49F-4A2D-2045-85A3-0A5D1912B673}"/>
              </a:ext>
            </a:extLst>
          </p:cNvPr>
          <p:cNvSpPr/>
          <p:nvPr/>
        </p:nvSpPr>
        <p:spPr>
          <a:xfrm>
            <a:off x="701299" y="937742"/>
            <a:ext cx="5910949"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BA0C90D3-B98C-B24B-8D50-84418FD5F9DD}"/>
              </a:ext>
            </a:extLst>
          </p:cNvPr>
          <p:cNvSpPr txBox="1">
            <a:spLocks/>
          </p:cNvSpPr>
          <p:nvPr/>
        </p:nvSpPr>
        <p:spPr>
          <a:xfrm>
            <a:off x="685800" y="209861"/>
            <a:ext cx="1499462" cy="724004"/>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GB" sz="3200" b="1" dirty="0" err="1">
                <a:latin typeface="Avenir Black" panose="02000503020000020003" pitchFamily="2" charset="0"/>
              </a:rPr>
              <a:t>SCoPE</a:t>
            </a:r>
            <a:endParaRPr lang="en-GB" sz="3200" b="1" dirty="0">
              <a:latin typeface="Avenir Black" panose="02000503020000020003" pitchFamily="2" charset="0"/>
            </a:endParaRPr>
          </a:p>
        </p:txBody>
      </p:sp>
      <p:pic>
        <p:nvPicPr>
          <p:cNvPr id="10" name="Picture 9">
            <a:extLst>
              <a:ext uri="{FF2B5EF4-FFF2-40B4-BE49-F238E27FC236}">
                <a16:creationId xmlns:a16="http://schemas.microsoft.com/office/drawing/2014/main" id="{B45D11F8-386C-5140-8347-54D4AD566068}"/>
              </a:ext>
            </a:extLst>
          </p:cNvPr>
          <p:cNvPicPr>
            <a:picLocks noChangeAspect="1"/>
          </p:cNvPicPr>
          <p:nvPr/>
        </p:nvPicPr>
        <p:blipFill rotWithShape="1">
          <a:blip r:embed="rId4">
            <a:extLst>
              <a:ext uri="{28A0092B-C50C-407E-A947-70E740481C1C}">
                <a14:useLocalDpi xmlns:a14="http://schemas.microsoft.com/office/drawing/2010/main" val="0"/>
              </a:ext>
            </a:extLst>
          </a:blip>
          <a:srcRect l="16790" b="13469"/>
          <a:stretch/>
        </p:blipFill>
        <p:spPr>
          <a:xfrm>
            <a:off x="337681" y="1165524"/>
            <a:ext cx="2748126" cy="5276827"/>
          </a:xfrm>
          <a:prstGeom prst="rect">
            <a:avLst/>
          </a:prstGeom>
        </p:spPr>
      </p:pic>
      <p:sp>
        <p:nvSpPr>
          <p:cNvPr id="11" name="Rectangle 10">
            <a:extLst>
              <a:ext uri="{FF2B5EF4-FFF2-40B4-BE49-F238E27FC236}">
                <a16:creationId xmlns:a16="http://schemas.microsoft.com/office/drawing/2014/main" id="{20B1E2D5-1A05-974B-9859-BBF6FEAA6454}"/>
              </a:ext>
            </a:extLst>
          </p:cNvPr>
          <p:cNvSpPr/>
          <p:nvPr/>
        </p:nvSpPr>
        <p:spPr>
          <a:xfrm>
            <a:off x="2805968" y="1383772"/>
            <a:ext cx="6085083" cy="4801314"/>
          </a:xfrm>
          <a:prstGeom prst="rect">
            <a:avLst/>
          </a:prstGeom>
        </p:spPr>
        <p:txBody>
          <a:bodyPr wrap="square">
            <a:spAutoFit/>
          </a:bodyPr>
          <a:lstStyle/>
          <a:p>
            <a:r>
              <a:rPr lang="en-GB" dirty="0">
                <a:latin typeface="Avenir Book" panose="02000503020000020003" pitchFamily="2" charset="0"/>
              </a:rPr>
              <a:t>The </a:t>
            </a:r>
            <a:r>
              <a:rPr lang="en-GB" b="1" dirty="0">
                <a:latin typeface="Avenir Book" panose="02000503020000020003" pitchFamily="2" charset="0"/>
              </a:rPr>
              <a:t>mouth</a:t>
            </a:r>
            <a:r>
              <a:rPr lang="en-GB" dirty="0">
                <a:latin typeface="Avenir Book" panose="02000503020000020003" pitchFamily="2" charset="0"/>
              </a:rPr>
              <a:t> parts grab food which enters the atrium (mouth). </a:t>
            </a:r>
          </a:p>
          <a:p>
            <a:endParaRPr lang="en-GB" dirty="0">
              <a:latin typeface="Avenir Book" panose="02000503020000020003" pitchFamily="2" charset="0"/>
            </a:endParaRPr>
          </a:p>
          <a:p>
            <a:r>
              <a:rPr lang="en-GB" dirty="0">
                <a:latin typeface="Avenir Book" panose="02000503020000020003" pitchFamily="2" charset="0"/>
              </a:rPr>
              <a:t>The </a:t>
            </a:r>
            <a:r>
              <a:rPr lang="en-GB" b="1" dirty="0">
                <a:latin typeface="Avenir Book" panose="02000503020000020003" pitchFamily="2" charset="0"/>
              </a:rPr>
              <a:t>salivary duct </a:t>
            </a:r>
            <a:r>
              <a:rPr lang="en-GB" dirty="0">
                <a:latin typeface="Avenir Book" panose="02000503020000020003" pitchFamily="2" charset="0"/>
              </a:rPr>
              <a:t>passes digestive enzymes and juices from the salivary gland.</a:t>
            </a:r>
          </a:p>
          <a:p>
            <a:endParaRPr lang="en-GB" dirty="0">
              <a:latin typeface="Avenir Book" panose="02000503020000020003" pitchFamily="2" charset="0"/>
            </a:endParaRPr>
          </a:p>
          <a:p>
            <a:r>
              <a:rPr lang="en-GB" dirty="0">
                <a:latin typeface="Avenir Book" panose="02000503020000020003" pitchFamily="2" charset="0"/>
              </a:rPr>
              <a:t>The </a:t>
            </a:r>
            <a:r>
              <a:rPr lang="en-GB" b="1" dirty="0">
                <a:latin typeface="Avenir Book" panose="02000503020000020003" pitchFamily="2" charset="0"/>
              </a:rPr>
              <a:t>salivary glands </a:t>
            </a:r>
            <a:r>
              <a:rPr lang="en-GB" dirty="0">
                <a:latin typeface="Avenir Book" panose="02000503020000020003" pitchFamily="2" charset="0"/>
              </a:rPr>
              <a:t>are particularly large in the larva as its main activity is to eat, digest food and store the energy in the form of </a:t>
            </a:r>
            <a:r>
              <a:rPr lang="en-GB" b="1" dirty="0">
                <a:latin typeface="Avenir Book" panose="02000503020000020003" pitchFamily="2" charset="0"/>
              </a:rPr>
              <a:t>fat</a:t>
            </a:r>
            <a:r>
              <a:rPr lang="en-GB" dirty="0">
                <a:latin typeface="Avenir Book" panose="02000503020000020003" pitchFamily="2" charset="0"/>
              </a:rPr>
              <a:t>. </a:t>
            </a:r>
          </a:p>
          <a:p>
            <a:endParaRPr lang="en-GB" dirty="0">
              <a:latin typeface="Avenir Book" panose="02000503020000020003" pitchFamily="2" charset="0"/>
            </a:endParaRPr>
          </a:p>
          <a:p>
            <a:r>
              <a:rPr lang="en-GB" dirty="0">
                <a:latin typeface="Avenir Book" panose="02000503020000020003" pitchFamily="2" charset="0"/>
              </a:rPr>
              <a:t>The </a:t>
            </a:r>
            <a:r>
              <a:rPr lang="en-GB" b="1" dirty="0">
                <a:latin typeface="Avenir Book" panose="02000503020000020003" pitchFamily="2" charset="0"/>
              </a:rPr>
              <a:t>intestine</a:t>
            </a:r>
            <a:r>
              <a:rPr lang="en-GB" dirty="0">
                <a:latin typeface="Avenir Book" panose="02000503020000020003" pitchFamily="2" charset="0"/>
              </a:rPr>
              <a:t> runs throughout the length of the body. Food passes from the </a:t>
            </a:r>
            <a:r>
              <a:rPr lang="en-GB" b="1" dirty="0">
                <a:latin typeface="Avenir Book" panose="02000503020000020003" pitchFamily="2" charset="0"/>
              </a:rPr>
              <a:t>atrium</a:t>
            </a:r>
            <a:r>
              <a:rPr lang="en-GB" dirty="0">
                <a:latin typeface="Avenir Book" panose="02000503020000020003" pitchFamily="2" charset="0"/>
              </a:rPr>
              <a:t>, through the </a:t>
            </a:r>
            <a:r>
              <a:rPr lang="en-GB" b="1" dirty="0" err="1">
                <a:latin typeface="Avenir Book" panose="02000503020000020003" pitchFamily="2" charset="0"/>
              </a:rPr>
              <a:t>esophagus</a:t>
            </a:r>
            <a:r>
              <a:rPr lang="en-GB" dirty="0">
                <a:latin typeface="Avenir Book" panose="02000503020000020003" pitchFamily="2" charset="0"/>
              </a:rPr>
              <a:t> (blue), </a:t>
            </a:r>
            <a:r>
              <a:rPr lang="en-GB" b="1" dirty="0">
                <a:latin typeface="Avenir Book" panose="02000503020000020003" pitchFamily="2" charset="0"/>
              </a:rPr>
              <a:t>midgut</a:t>
            </a:r>
            <a:r>
              <a:rPr lang="en-GB" dirty="0">
                <a:latin typeface="Avenir Book" panose="02000503020000020003" pitchFamily="2" charset="0"/>
              </a:rPr>
              <a:t> (green) and </a:t>
            </a:r>
            <a:r>
              <a:rPr lang="en-GB" b="1" dirty="0">
                <a:latin typeface="Avenir Book" panose="02000503020000020003" pitchFamily="2" charset="0"/>
              </a:rPr>
              <a:t>hindgut </a:t>
            </a:r>
            <a:r>
              <a:rPr lang="en-GB" dirty="0">
                <a:latin typeface="Avenir Book" panose="02000503020000020003" pitchFamily="2" charset="0"/>
              </a:rPr>
              <a:t>(blue) before being expelled. </a:t>
            </a:r>
          </a:p>
          <a:p>
            <a:endParaRPr lang="en-GB" dirty="0">
              <a:latin typeface="Avenir Book" panose="02000503020000020003" pitchFamily="2" charset="0"/>
            </a:endParaRPr>
          </a:p>
          <a:p>
            <a:r>
              <a:rPr lang="en-GB" b="1" dirty="0">
                <a:latin typeface="Avenir Book" panose="02000503020000020003" pitchFamily="2" charset="0"/>
              </a:rPr>
              <a:t>Malpighian tubules </a:t>
            </a:r>
            <a:r>
              <a:rPr lang="en-GB" dirty="0">
                <a:latin typeface="Avenir Book" panose="02000503020000020003" pitchFamily="2" charset="0"/>
              </a:rPr>
              <a:t>serve similar function to kidneys in taking away waste products of metabolism. </a:t>
            </a:r>
          </a:p>
        </p:txBody>
      </p:sp>
    </p:spTree>
    <p:extLst>
      <p:ext uri="{BB962C8B-B14F-4D97-AF65-F5344CB8AC3E}">
        <p14:creationId xmlns:p14="http://schemas.microsoft.com/office/powerpoint/2010/main" val="24905804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5984</TotalTime>
  <Words>1561</Words>
  <Application>Microsoft Macintosh PowerPoint</Application>
  <PresentationFormat>On-screen Show (4:3)</PresentationFormat>
  <Paragraphs>185</Paragraphs>
  <Slides>21</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Avenir Black</vt:lpstr>
      <vt:lpstr>Avenir Book</vt:lpstr>
      <vt:lpstr>Calibri</vt:lpstr>
      <vt:lpstr>Calibri Light</vt:lpstr>
      <vt:lpstr>Office Theme</vt:lpstr>
      <vt:lpstr>Fruit Fly Larvae Investigation</vt:lpstr>
      <vt:lpstr>Learning Objectives</vt:lpstr>
      <vt:lpstr>PowerPoint Presentation</vt:lpstr>
      <vt:lpstr>The fly: a powerful model</vt:lpstr>
      <vt:lpstr>PowerPoint Presentation</vt:lpstr>
      <vt:lpstr>PowerPoint Presentation</vt:lpstr>
      <vt:lpstr>PowerPoint Presentation</vt:lpstr>
      <vt:lpstr>PowerPoint Presentation</vt:lpstr>
      <vt:lpstr>PowerPoint Presentation</vt:lpstr>
      <vt:lpstr>Development of Larvae</vt:lpstr>
      <vt:lpstr>Equipment </vt:lpstr>
      <vt:lpstr>Safety</vt:lpstr>
      <vt:lpstr>Method (see video on the next slide)</vt:lpstr>
      <vt:lpstr>Method - video</vt:lpstr>
      <vt:lpstr>Before dissection, look at the cuticles and head part to see if you can spot these features:</vt:lpstr>
      <vt:lpstr>After dissection, you may be able to see… </vt:lpstr>
      <vt:lpstr>PowerPoint Presentation</vt:lpstr>
      <vt:lpstr>After dissection, you may be able to see… </vt:lpstr>
      <vt:lpstr>Tracheae </vt:lpstr>
      <vt:lpstr>Cleaning up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Dissecting fruit fly larvae to demonstrate size and scale of cells, tissues and organs.</dc:title>
  <dc:creator>Jennifer Koenig</dc:creator>
  <cp:lastModifiedBy>Naomi Clements-Brod</cp:lastModifiedBy>
  <cp:revision>87</cp:revision>
  <cp:lastPrinted>2019-10-28T10:59:35Z</cp:lastPrinted>
  <dcterms:created xsi:type="dcterms:W3CDTF">2019-07-21T08:49:59Z</dcterms:created>
  <dcterms:modified xsi:type="dcterms:W3CDTF">2020-01-06T13:47:56Z</dcterms:modified>
</cp:coreProperties>
</file>